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handoutMasterIdLst>
    <p:handoutMasterId r:id="rId48"/>
  </p:handoutMasterIdLst>
  <p:sldIdLst>
    <p:sldId id="4903" r:id="rId2"/>
    <p:sldId id="4963" r:id="rId3"/>
    <p:sldId id="5012" r:id="rId4"/>
    <p:sldId id="4964" r:id="rId5"/>
    <p:sldId id="4965" r:id="rId6"/>
    <p:sldId id="4966" r:id="rId7"/>
    <p:sldId id="5002" r:id="rId8"/>
    <p:sldId id="5003" r:id="rId9"/>
    <p:sldId id="5004" r:id="rId10"/>
    <p:sldId id="5005" r:id="rId11"/>
    <p:sldId id="5006" r:id="rId12"/>
    <p:sldId id="5007" r:id="rId13"/>
    <p:sldId id="5008" r:id="rId14"/>
    <p:sldId id="5009" r:id="rId15"/>
    <p:sldId id="5010" r:id="rId16"/>
    <p:sldId id="4976" r:id="rId17"/>
    <p:sldId id="4978" r:id="rId18"/>
    <p:sldId id="4977" r:id="rId19"/>
    <p:sldId id="4968" r:id="rId20"/>
    <p:sldId id="4969" r:id="rId21"/>
    <p:sldId id="4970" r:id="rId22"/>
    <p:sldId id="4971" r:id="rId23"/>
    <p:sldId id="4972" r:id="rId24"/>
    <p:sldId id="4973" r:id="rId25"/>
    <p:sldId id="4974" r:id="rId26"/>
    <p:sldId id="5001" r:id="rId27"/>
    <p:sldId id="4967" r:id="rId28"/>
    <p:sldId id="4921" r:id="rId29"/>
    <p:sldId id="4998" r:id="rId30"/>
    <p:sldId id="4999" r:id="rId31"/>
    <p:sldId id="4984" r:id="rId32"/>
    <p:sldId id="4985" r:id="rId33"/>
    <p:sldId id="4986" r:id="rId34"/>
    <p:sldId id="4987" r:id="rId35"/>
    <p:sldId id="4988" r:id="rId36"/>
    <p:sldId id="4989" r:id="rId37"/>
    <p:sldId id="4990" r:id="rId38"/>
    <p:sldId id="4991" r:id="rId39"/>
    <p:sldId id="4992" r:id="rId40"/>
    <p:sldId id="4993" r:id="rId41"/>
    <p:sldId id="4994" r:id="rId42"/>
    <p:sldId id="4996" r:id="rId43"/>
    <p:sldId id="4995" r:id="rId44"/>
    <p:sldId id="4997" r:id="rId45"/>
    <p:sldId id="5013"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98" autoAdjust="0"/>
    <p:restoredTop sz="94660"/>
  </p:normalViewPr>
  <p:slideViewPr>
    <p:cSldViewPr snapToGrid="0">
      <p:cViewPr varScale="1">
        <p:scale>
          <a:sx n="73" d="100"/>
          <a:sy n="73" d="100"/>
        </p:scale>
        <p:origin x="-906"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6C064A-D61B-4B21-B757-51A9B82445B8}" type="datetimeFigureOut">
              <a:rPr lang="en-US" smtClean="0"/>
              <a:pPr/>
              <a:t>9/3/2024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305E07-67EA-4042-A3F6-853A8AD8D209}" type="slidenum">
              <a:rPr lang="en-US" smtClean="0"/>
              <a:pPr/>
              <a:t>‹#›</a:t>
            </a:fld>
            <a:endParaRPr lang="en-US"/>
          </a:p>
        </p:txBody>
      </p:sp>
    </p:spTree>
    <p:extLst>
      <p:ext uri="{BB962C8B-B14F-4D97-AF65-F5344CB8AC3E}">
        <p14:creationId xmlns=""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Arial" panose="020B0604020202020204" pitchFamily="34" charset="0"/>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Arial" panose="020B0604020202020204" pitchFamily="34" charset="0"/>
              </a:defRPr>
            </a:lvl1pPr>
          </a:lstStyle>
          <a:p>
            <a:fld id="{EFB67E75-FF5E-4927-802B-8D597280E74C}" type="datetimeFigureOut">
              <a:rPr lang="zh-CN" altLang="en-US" smtClean="0"/>
              <a:pPr/>
              <a:t>2024/9/3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ea typeface="Arial" panose="020B0604020202020204" pitchFamily="34" charset="0"/>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ea typeface="Arial" panose="020B0604020202020204" pitchFamily="34" charset="0"/>
              </a:defRPr>
            </a:lvl1pPr>
          </a:lstStyle>
          <a:p>
            <a:fld id="{5BFF6F58-3A91-4278-8D42-9D75AAF0859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1pPr>
    <a:lvl2pPr marL="4572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2pPr>
    <a:lvl3pPr marL="9144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3pPr>
    <a:lvl4pPr marL="13716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4pPr>
    <a:lvl5pPr marL="18288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23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28DDB6-B8EB-444D-8B1D-0E2236651F2A}" type="slidenum">
              <a:rPr lang="zh-CN" altLang="en-US" smtClean="0"/>
              <a:pPr/>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pPr/>
              <a:t>26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pPr/>
              <a:t>27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pPr/>
              <a:t>36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EB1757-8956-4EB9-A61B-2BB94BC071D8}" type="slidenum">
              <a:rPr lang="zh-CN" altLang="en-US" smtClean="0"/>
              <a:pPr/>
              <a:t>42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401050" y="1905000"/>
            <a:ext cx="2552700" cy="3028950"/>
          </a:xfrm>
          <a:prstGeom prst="rect">
            <a:avLst/>
          </a:prstGeom>
          <a:solidFill>
            <a:schemeClr val="bg1">
              <a:lumMod val="85000"/>
            </a:schemeClr>
          </a:solidFill>
        </p:spPr>
        <p:txBody>
          <a:bodyPr/>
          <a:lstStyle/>
          <a:p>
            <a:endParaRPr lang="en-US"/>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title">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7FC9870-4CD8-4036-AD89-68A8D8175235}" type="datetimeFigureOut">
              <a:rPr lang="zh-CN" altLang="en-US" smtClean="0"/>
              <a:pPr/>
              <a:t>2024/9/3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column content">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57FC9870-4CD8-4036-AD89-68A8D8175235}" type="datetimeFigureOut">
              <a:rPr lang="zh-CN" altLang="en-US" smtClean="0"/>
              <a:pPr/>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57FC9870-4CD8-4036-AD89-68A8D8175235}" type="datetimeFigureOut">
              <a:rPr lang="zh-CN" altLang="en-US" smtClean="0"/>
              <a:pPr/>
              <a:t>2024/9/3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7FC9870-4CD8-4036-AD89-68A8D8175235}" type="datetimeFigureOut">
              <a:rPr lang="zh-CN" altLang="en-US" smtClean="0"/>
              <a:pPr/>
              <a:t>2024/9/3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FC9870-4CD8-4036-AD89-68A8D8175235}" type="datetimeFigureOut">
              <a:rPr lang="zh-CN" altLang="en-US" smtClean="0"/>
              <a:pPr/>
              <a:t>2024/9/3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and title">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7FC9870-4CD8-4036-AD89-68A8D8175235}" type="datetimeFigureOut">
              <a:rPr lang="zh-CN" altLang="en-US" smtClean="0"/>
              <a:pPr/>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and title">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7FC9870-4CD8-4036-AD89-68A8D8175235}" type="datetimeFigureOut">
              <a:rPr lang="zh-CN" altLang="en-US" smtClean="0"/>
              <a:pPr/>
              <a:t>2024/9/3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81158E-F61E-426B-A3A5-6C7B89498A77}"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Arial" panose="020B0604020202020204" pitchFamily="34" charset="0"/>
              </a:defRPr>
            </a:lvl1pPr>
          </a:lstStyle>
          <a:p>
            <a:fld id="{57FC9870-4CD8-4036-AD89-68A8D8175235}" type="datetimeFigureOut">
              <a:rPr lang="zh-CN" altLang="en-US" smtClean="0"/>
              <a:pPr/>
              <a:t>2024/9/3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Arial" panose="020B0604020202020204" pitchFamily="34" charset="0"/>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Arial" panose="020B0604020202020204" pitchFamily="34" charset="0"/>
              </a:defRPr>
            </a:lvl1pPr>
          </a:lstStyle>
          <a:p>
            <a:fld id="{B681158E-F61E-426B-A3A5-6C7B89498A77}"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Arial" panose="020B0604020202020204" pitchFamily="34"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Arial" panose="020B0604020202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Arial" panose="020B0604020202020204" pitchFamily="34"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Arial" panose="020B0604020202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4.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6.png"/><Relationship Id="rId7"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9.jpeg"/><Relationship Id="rId5" Type="http://schemas.openxmlformats.org/officeDocument/2006/relationships/image" Target="../media/image7.png"/><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5.xml"/><Relationship Id="rId5" Type="http://schemas.openxmlformats.org/officeDocument/2006/relationships/image" Target="../media/image7.png"/><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956"/>
            <a:ext cx="12192001" cy="6865913"/>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 xmlns:a14="http://schemas.microsoft.com/office/drawing/2010/main">
                    <a14:imgLayer r:embed="rId4">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cstate="print">
              <a:extLst>
                <a:ext uri="{28A0092B-C50C-407E-A947-70E740481C1C}">
                  <a14:useLocalDpi xmlns="" xmlns:a14="http://schemas.microsoft.com/office/drawing/2010/main"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en-US" altLang="en-US" sz="5400"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HEALTH SERVICE</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pic>
        <p:nvPicPr>
          <p:cNvPr id="9" name="Picture 8" descr="Picture1-removebg-preview (1)"/>
          <p:cNvPicPr>
            <a:picLocks noChangeAspect="1"/>
          </p:cNvPicPr>
          <p:nvPr/>
        </p:nvPicPr>
        <p:blipFill>
          <a:blip r:embed="rId8" cstate="print"/>
          <a:stretch>
            <a:fillRect/>
          </a:stretch>
        </p:blipFill>
        <p:spPr>
          <a:xfrm>
            <a:off x="5285742" y="188925"/>
            <a:ext cx="2466338" cy="2969439"/>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2"/>
          <p:cNvGrpSpPr/>
          <p:nvPr/>
        </p:nvGrpSpPr>
        <p:grpSpPr>
          <a:xfrm>
            <a:off x="0" y="5297"/>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 xmlns:a14="http://schemas.microsoft.com/office/drawing/2010/main">
                    <a14:imgLayer r:embed="rId3">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110105" y="32131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UNIVERSAL ACCESS</a:t>
            </a:r>
          </a:p>
        </p:txBody>
      </p:sp>
      <p:sp>
        <p:nvSpPr>
          <p:cNvPr id="10" name="天启设计模板，盗取必究"/>
          <p:cNvSpPr/>
          <p:nvPr/>
        </p:nvSpPr>
        <p:spPr>
          <a:xfrm>
            <a:off x="3288030" y="1722120"/>
            <a:ext cx="6822440" cy="215646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495675" y="2200910"/>
            <a:ext cx="6407150" cy="119888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This principle emphasizes that all people, regardless of their social status, origin, or economic conditions, should have access to quality basic healthcare services. </a:t>
            </a:r>
            <a:r>
              <a:rPr lang="sr-Latn-RS" altLang="zh-CN" dirty="0">
                <a:latin typeface="Arial" panose="020B0604020202020204" pitchFamily="34" charset="0"/>
                <a:ea typeface="Arial" panose="020B0604020202020204" pitchFamily="34" charset="0"/>
                <a:sym typeface="+mn-ea"/>
              </a:rPr>
              <a:t>The goal is to ensure equality in accessing healthcare</a:t>
            </a:r>
            <a:r>
              <a:rPr lang="sr-Latn-RS" altLang="zh-CN" b="1" dirty="0">
                <a:latin typeface="Arial" panose="020B0604020202020204" pitchFamily="34" charset="0"/>
                <a:ea typeface="Arial" panose="020B0604020202020204" pitchFamily="34" charset="0"/>
                <a:sym typeface="+mn-ea"/>
              </a:rPr>
              <a:t>. </a:t>
            </a:r>
          </a:p>
        </p:txBody>
      </p:sp>
      <p:pic>
        <p:nvPicPr>
          <p:cNvPr id="2" name="Picture 1" descr="multi-demographic-icons-colour_UD-scaled"/>
          <p:cNvPicPr>
            <a:picLocks noChangeAspect="1"/>
          </p:cNvPicPr>
          <p:nvPr/>
        </p:nvPicPr>
        <p:blipFill>
          <a:blip r:embed="rId7" cstate="print"/>
          <a:stretch>
            <a:fillRect/>
          </a:stretch>
        </p:blipFill>
        <p:spPr>
          <a:xfrm>
            <a:off x="3096895" y="4612005"/>
            <a:ext cx="7802880" cy="193548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 xmlns:a14="http://schemas.microsoft.com/office/drawing/2010/main">
                    <a14:imgLayer r:embed="rId3">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21921" y="503102"/>
            <a:ext cx="12070079"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EQUITY AND NON-DISCRIMINATION</a:t>
            </a:r>
          </a:p>
        </p:txBody>
      </p:sp>
      <p:sp>
        <p:nvSpPr>
          <p:cNvPr id="17" name="天启设计模板，盗取必究"/>
          <p:cNvSpPr/>
          <p:nvPr/>
        </p:nvSpPr>
        <p:spPr>
          <a:xfrm>
            <a:off x="3208655" y="2245360"/>
            <a:ext cx="7240270" cy="179514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133730" y="2328430"/>
            <a:ext cx="7315195" cy="1477328"/>
          </a:xfrm>
          <a:prstGeom prst="rect">
            <a:avLst/>
          </a:prstGeom>
          <a:noFill/>
        </p:spPr>
        <p:txBody>
          <a:bodyPr wrap="square" rtlCol="0">
            <a:spAutoFit/>
          </a:bodyPr>
          <a:lstStyle/>
          <a:p>
            <a:pPr algn="just"/>
            <a:r>
              <a:rPr lang="sr-Latn-RS" altLang="zh-CN" dirty="0">
                <a:latin typeface="Arial" panose="020B0604020202020204" pitchFamily="34" charset="0"/>
                <a:ea typeface="Arial" panose="020B0604020202020204" pitchFamily="34" charset="0"/>
                <a:sym typeface="+mn-ea"/>
              </a:rPr>
              <a:t>Principles of healthcare worldwide are fundamental guidelines that steer the organization, provision, and management of healthcare services at a global level. </a:t>
            </a:r>
            <a:r>
              <a:rPr lang="sr-Latn-RS" altLang="zh-CN" b="1" dirty="0">
                <a:latin typeface="Arial" panose="020B0604020202020204" pitchFamily="34" charset="0"/>
                <a:ea typeface="Arial" panose="020B0604020202020204" pitchFamily="34" charset="0"/>
                <a:sym typeface="+mn-ea"/>
              </a:rPr>
              <a:t>These principles are promoted to ensure high-quality, accessible, and equitable healthcare for all individuals. Here are the </a:t>
            </a:r>
            <a:r>
              <a:rPr lang="sr-Latn-RS" altLang="zh-CN" b="1" dirty="0" err="1">
                <a:latin typeface="Arial" panose="020B0604020202020204" pitchFamily="34" charset="0"/>
                <a:ea typeface="Arial" panose="020B0604020202020204" pitchFamily="34" charset="0"/>
                <a:sym typeface="+mn-ea"/>
              </a:rPr>
              <a:t>principles</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of</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health</a:t>
            </a:r>
            <a:r>
              <a:rPr lang="sr-Latn-RS" altLang="zh-CN" b="1" dirty="0">
                <a:latin typeface="Arial" panose="020B0604020202020204" pitchFamily="34" charset="0"/>
                <a:ea typeface="Arial" panose="020B0604020202020204" pitchFamily="34" charset="0"/>
                <a:sym typeface="+mn-ea"/>
              </a:rPr>
              <a:t> care </a:t>
            </a:r>
            <a:r>
              <a:rPr lang="sr-Latn-RS" altLang="zh-CN" b="1" dirty="0" err="1">
                <a:latin typeface="Arial" panose="020B0604020202020204" pitchFamily="34" charset="0"/>
                <a:ea typeface="Arial" panose="020B0604020202020204" pitchFamily="34" charset="0"/>
                <a:sym typeface="+mn-ea"/>
              </a:rPr>
              <a:t>worldwide</a:t>
            </a:r>
            <a:r>
              <a:rPr lang="sr-Latn-RS" altLang="zh-CN" b="1" dirty="0">
                <a:latin typeface="Arial" panose="020B0604020202020204" pitchFamily="34" charset="0"/>
                <a:ea typeface="Arial" panose="020B0604020202020204" pitchFamily="34" charset="0"/>
                <a:sym typeface="+mn-ea"/>
              </a:rPr>
              <a:t>.</a:t>
            </a:r>
          </a:p>
        </p:txBody>
      </p:sp>
      <p:pic>
        <p:nvPicPr>
          <p:cNvPr id="2" name="Picture 1" descr="преузимање"/>
          <p:cNvPicPr>
            <a:picLocks noChangeAspect="1"/>
          </p:cNvPicPr>
          <p:nvPr/>
        </p:nvPicPr>
        <p:blipFill>
          <a:blip r:embed="rId7" cstate="print"/>
          <a:stretch>
            <a:fillRect/>
          </a:stretch>
        </p:blipFill>
        <p:spPr>
          <a:xfrm>
            <a:off x="5026027" y="4479108"/>
            <a:ext cx="3530600" cy="239268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 xmlns:a14="http://schemas.microsoft.com/office/drawing/2010/main">
                    <a14:imgLayer r:embed="rId3">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0" y="469155"/>
            <a:ext cx="12192000"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ACCESSIBILITY AND  AVAILABILITY</a:t>
            </a:r>
          </a:p>
        </p:txBody>
      </p:sp>
      <p:sp>
        <p:nvSpPr>
          <p:cNvPr id="10" name="天启设计模板，盗取必究"/>
          <p:cNvSpPr/>
          <p:nvPr/>
        </p:nvSpPr>
        <p:spPr>
          <a:xfrm>
            <a:off x="3380105" y="1722755"/>
            <a:ext cx="6822440" cy="167703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587750" y="1961515"/>
            <a:ext cx="6407150" cy="1198880"/>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Healthcare services should be accessible geographically, physically, and economically. This includes ensuring healthcare services and resources in both rural and urban areas, as well as ensuring </a:t>
            </a:r>
            <a:r>
              <a:rPr lang="sr-Latn-RS" altLang="zh-CN" b="1" dirty="0" err="1">
                <a:latin typeface="Arial" panose="020B0604020202020204" pitchFamily="34" charset="0"/>
                <a:ea typeface="Arial" panose="020B0604020202020204" pitchFamily="34" charset="0"/>
                <a:sym typeface="+mn-ea"/>
              </a:rPr>
              <a:t>financial</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affordability</a:t>
            </a:r>
            <a:r>
              <a:rPr lang="sr-Latn-RS" altLang="zh-CN" b="1" dirty="0">
                <a:latin typeface="Arial" panose="020B0604020202020204" pitchFamily="34" charset="0"/>
                <a:ea typeface="Arial" panose="020B0604020202020204" pitchFamily="34" charset="0"/>
                <a:sym typeface="+mn-ea"/>
              </a:rPr>
              <a:t>.</a:t>
            </a:r>
          </a:p>
        </p:txBody>
      </p:sp>
      <p:pic>
        <p:nvPicPr>
          <p:cNvPr id="3" name="Picture 2" descr="3As"/>
          <p:cNvPicPr>
            <a:picLocks noChangeAspect="1"/>
          </p:cNvPicPr>
          <p:nvPr/>
        </p:nvPicPr>
        <p:blipFill>
          <a:blip r:embed="rId7" cstate="print"/>
          <a:stretch>
            <a:fillRect/>
          </a:stretch>
        </p:blipFill>
        <p:spPr>
          <a:xfrm>
            <a:off x="5064125" y="3769395"/>
            <a:ext cx="3069590" cy="325374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 xmlns:a14="http://schemas.microsoft.com/office/drawing/2010/main">
                    <a14:imgLayer r:embed="rId3">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919925" y="210005"/>
            <a:ext cx="9742805"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QUALITY AND SAFETY</a:t>
            </a:r>
          </a:p>
        </p:txBody>
      </p:sp>
      <p:sp>
        <p:nvSpPr>
          <p:cNvPr id="17" name="天启设计模板，盗取必究"/>
          <p:cNvSpPr/>
          <p:nvPr/>
        </p:nvSpPr>
        <p:spPr>
          <a:xfrm>
            <a:off x="3322322" y="1790473"/>
            <a:ext cx="7240270" cy="126809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88679" y="1905922"/>
            <a:ext cx="7107555" cy="1200329"/>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Healthcare services should be provided at high standards of quality and safety. </a:t>
            </a:r>
            <a:r>
              <a:rPr lang="sr-Latn-RS" altLang="zh-CN" dirty="0">
                <a:latin typeface="Arial" panose="020B0604020202020204" pitchFamily="34" charset="0"/>
                <a:ea typeface="Arial" panose="020B0604020202020204" pitchFamily="34" charset="0"/>
                <a:sym typeface="+mn-ea"/>
              </a:rPr>
              <a:t>This encompasses accurate diagnoses, appropriate treatments, and the safe implementation of </a:t>
            </a:r>
            <a:r>
              <a:rPr lang="sr-Latn-RS" altLang="zh-CN" dirty="0" err="1">
                <a:latin typeface="Arial" panose="020B0604020202020204" pitchFamily="34" charset="0"/>
                <a:ea typeface="Arial" panose="020B0604020202020204" pitchFamily="34" charset="0"/>
                <a:sym typeface="+mn-ea"/>
              </a:rPr>
              <a:t>medical</a:t>
            </a:r>
            <a:r>
              <a:rPr lang="sr-Latn-RS" altLang="zh-CN" dirty="0">
                <a:latin typeface="Arial" panose="020B0604020202020204" pitchFamily="34" charset="0"/>
                <a:ea typeface="Arial" panose="020B0604020202020204" pitchFamily="34" charset="0"/>
                <a:sym typeface="+mn-ea"/>
              </a:rPr>
              <a:t> </a:t>
            </a:r>
            <a:r>
              <a:rPr lang="sr-Latn-RS" altLang="zh-CN" dirty="0" err="1">
                <a:latin typeface="Arial" panose="020B0604020202020204" pitchFamily="34" charset="0"/>
                <a:ea typeface="Arial" panose="020B0604020202020204" pitchFamily="34" charset="0"/>
                <a:sym typeface="+mn-ea"/>
              </a:rPr>
              <a:t>procedures</a:t>
            </a:r>
            <a:r>
              <a:rPr lang="sr-Latn-RS" altLang="zh-CN" dirty="0">
                <a:latin typeface="Arial" panose="020B0604020202020204" pitchFamily="34" charset="0"/>
                <a:ea typeface="Arial" panose="020B0604020202020204" pitchFamily="34" charset="0"/>
                <a:sym typeface="+mn-ea"/>
              </a:rPr>
              <a:t>.</a:t>
            </a:r>
          </a:p>
        </p:txBody>
      </p:sp>
      <p:pic>
        <p:nvPicPr>
          <p:cNvPr id="3" name="Picture 2" descr="1000pxMedical-Healthcare-570x380"/>
          <p:cNvPicPr>
            <a:picLocks noChangeAspect="1"/>
          </p:cNvPicPr>
          <p:nvPr/>
        </p:nvPicPr>
        <p:blipFill>
          <a:blip r:embed="rId7" cstate="print"/>
          <a:stretch>
            <a:fillRect/>
          </a:stretch>
        </p:blipFill>
        <p:spPr>
          <a:xfrm>
            <a:off x="4129711" y="3744277"/>
            <a:ext cx="5057140" cy="303974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2"/>
          <p:cNvGrpSpPr/>
          <p:nvPr/>
        </p:nvGrpSpPr>
        <p:grpSpPr>
          <a:xfrm>
            <a:off x="27305" y="86360"/>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 xmlns:a14="http://schemas.microsoft.com/office/drawing/2010/main">
                    <a14:imgLayer r:embed="rId3">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0" y="0"/>
            <a:ext cx="12192000" cy="1754326"/>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CONTINUITY AND COORDINATION Coordination</a:t>
            </a:r>
          </a:p>
        </p:txBody>
      </p:sp>
      <p:sp>
        <p:nvSpPr>
          <p:cNvPr id="10" name="天启设计模板，盗取必究"/>
          <p:cNvSpPr/>
          <p:nvPr/>
        </p:nvSpPr>
        <p:spPr>
          <a:xfrm>
            <a:off x="3380105" y="1722755"/>
            <a:ext cx="6822440" cy="149352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484245" y="1986280"/>
            <a:ext cx="6614795" cy="1200329"/>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This principle promotes continuity of healthcare over time and efficient coordination among different healthcare professionals and institutions to achieve </a:t>
            </a:r>
            <a:r>
              <a:rPr lang="sr-Latn-RS" altLang="zh-CN" b="1" dirty="0" err="1">
                <a:latin typeface="Arial" panose="020B0604020202020204" pitchFamily="34" charset="0"/>
                <a:ea typeface="Arial" panose="020B0604020202020204" pitchFamily="34" charset="0"/>
                <a:sym typeface="+mn-ea"/>
              </a:rPr>
              <a:t>comprehensive</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treatment</a:t>
            </a:r>
            <a:r>
              <a:rPr lang="sr-Latn-RS" altLang="zh-CN" b="1" dirty="0">
                <a:latin typeface="Arial" panose="020B0604020202020204" pitchFamily="34" charset="0"/>
                <a:ea typeface="Arial" panose="020B0604020202020204" pitchFamily="34" charset="0"/>
                <a:sym typeface="+mn-ea"/>
              </a:rPr>
              <a:t>.</a:t>
            </a:r>
          </a:p>
        </p:txBody>
      </p:sp>
      <p:pic>
        <p:nvPicPr>
          <p:cNvPr id="2" name="Picture 1" descr="iStock-618353306-1024x683"/>
          <p:cNvPicPr>
            <a:picLocks noChangeAspect="1"/>
          </p:cNvPicPr>
          <p:nvPr/>
        </p:nvPicPr>
        <p:blipFill>
          <a:blip r:embed="rId7" cstate="print"/>
          <a:stretch>
            <a:fillRect/>
          </a:stretch>
        </p:blipFill>
        <p:spPr>
          <a:xfrm>
            <a:off x="4512945" y="3513455"/>
            <a:ext cx="4557395" cy="3212465"/>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 xmlns:a14="http://schemas.microsoft.com/office/drawing/2010/main">
                    <a14:imgLayer r:embed="rId3">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767205" y="145935"/>
            <a:ext cx="9742805"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PREVENTION AND HEALTH PROMOTION</a:t>
            </a:r>
          </a:p>
        </p:txBody>
      </p:sp>
      <p:sp>
        <p:nvSpPr>
          <p:cNvPr id="17" name="天启设计模板，盗取必究"/>
          <p:cNvSpPr/>
          <p:nvPr/>
        </p:nvSpPr>
        <p:spPr>
          <a:xfrm>
            <a:off x="3333115" y="2245360"/>
            <a:ext cx="7240270" cy="126809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99155" y="2418080"/>
            <a:ext cx="7107555" cy="922020"/>
          </a:xfrm>
          <a:prstGeom prst="rect">
            <a:avLst/>
          </a:prstGeom>
          <a:noFill/>
        </p:spPr>
        <p:txBody>
          <a:bodyPr wrap="square" rtlCol="0">
            <a:spAutoFit/>
          </a:bodyPr>
          <a:lstStyle/>
          <a:p>
            <a:pPr algn="just"/>
            <a:r>
              <a:rPr lang="sr-Latn-RS" altLang="zh-CN" b="1" dirty="0" err="1">
                <a:latin typeface="Arial" panose="020B0604020202020204" pitchFamily="34" charset="0"/>
                <a:ea typeface="Arial" panose="020B0604020202020204" pitchFamily="34" charset="0"/>
                <a:sym typeface="+mn-ea"/>
              </a:rPr>
              <a:t>Focusing</a:t>
            </a:r>
            <a:r>
              <a:rPr lang="sr-Latn-RS" altLang="zh-CN" b="1" dirty="0">
                <a:latin typeface="Arial" panose="020B0604020202020204" pitchFamily="34" charset="0"/>
                <a:ea typeface="Arial" panose="020B0604020202020204" pitchFamily="34" charset="0"/>
                <a:sym typeface="+mn-ea"/>
              </a:rPr>
              <a:t> on preventive measures, promoting a healthy lifestyle, and raising awareness about health aims to reduce disease incidence and enhance overall population health.</a:t>
            </a:r>
          </a:p>
        </p:txBody>
      </p:sp>
      <p:pic>
        <p:nvPicPr>
          <p:cNvPr id="4" name="Picture 3" descr="Disease-thumbnail-1"/>
          <p:cNvPicPr>
            <a:picLocks noChangeAspect="1"/>
          </p:cNvPicPr>
          <p:nvPr/>
        </p:nvPicPr>
        <p:blipFill>
          <a:blip r:embed="rId7" cstate="print"/>
          <a:stretch>
            <a:fillRect/>
          </a:stretch>
        </p:blipFill>
        <p:spPr>
          <a:xfrm>
            <a:off x="3667125" y="4858385"/>
            <a:ext cx="5619750" cy="152781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0" y="-395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 xmlns:a14="http://schemas.microsoft.com/office/drawing/2010/main">
                    <a14:imgLayer r:embed="rId3">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83552" t="81987" r="8176"/>
            <a:stretch>
              <a:fillRect/>
            </a:stretch>
          </p:blipFill>
          <p:spPr>
            <a:xfrm rot="16200000">
              <a:off x="10002336" y="-146628"/>
              <a:ext cx="1426280" cy="2196190"/>
            </a:xfrm>
            <a:prstGeom prst="rect">
              <a:avLst/>
            </a:prstGeom>
          </p:spPr>
        </p:pic>
      </p:grpSp>
      <p:sp>
        <p:nvSpPr>
          <p:cNvPr id="3" name="矩形 2"/>
          <p:cNvSpPr/>
          <p:nvPr/>
        </p:nvSpPr>
        <p:spPr>
          <a:xfrm>
            <a:off x="5303838" y="1842182"/>
            <a:ext cx="3657600" cy="53657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Arial" panose="020B0604020202020204" pitchFamily="34" charset="0"/>
              <a:ea typeface="Arial" panose="020B0604020202020204" pitchFamily="34" charset="0"/>
            </a:endParaRPr>
          </a:p>
        </p:txBody>
      </p:sp>
      <p:sp>
        <p:nvSpPr>
          <p:cNvPr id="29" name="矩形 28"/>
          <p:cNvSpPr/>
          <p:nvPr/>
        </p:nvSpPr>
        <p:spPr>
          <a:xfrm>
            <a:off x="3455988" y="1842182"/>
            <a:ext cx="1665288" cy="536575"/>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29" name="文本框 26"/>
          <p:cNvSpPr txBox="1"/>
          <p:nvPr/>
        </p:nvSpPr>
        <p:spPr>
          <a:xfrm>
            <a:off x="3579813" y="1888219"/>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 01</a:t>
            </a:r>
          </a:p>
        </p:txBody>
      </p:sp>
      <p:sp>
        <p:nvSpPr>
          <p:cNvPr id="37" name="矩形 36"/>
          <p:cNvSpPr/>
          <p:nvPr/>
        </p:nvSpPr>
        <p:spPr>
          <a:xfrm>
            <a:off x="5303838" y="2833689"/>
            <a:ext cx="3657600" cy="5349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Arial" panose="020B0604020202020204" pitchFamily="34" charset="0"/>
              <a:ea typeface="Arial" panose="020B0604020202020204" pitchFamily="34" charset="0"/>
            </a:endParaRPr>
          </a:p>
        </p:txBody>
      </p:sp>
      <p:sp>
        <p:nvSpPr>
          <p:cNvPr id="34" name="矩形 33"/>
          <p:cNvSpPr/>
          <p:nvPr/>
        </p:nvSpPr>
        <p:spPr>
          <a:xfrm>
            <a:off x="3455988" y="2833689"/>
            <a:ext cx="1665288" cy="5349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33" name="文本框 34"/>
          <p:cNvSpPr txBox="1"/>
          <p:nvPr/>
        </p:nvSpPr>
        <p:spPr>
          <a:xfrm>
            <a:off x="3579813" y="2878139"/>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 02</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44" name="矩形 43"/>
          <p:cNvSpPr/>
          <p:nvPr/>
        </p:nvSpPr>
        <p:spPr>
          <a:xfrm>
            <a:off x="5303838" y="3823609"/>
            <a:ext cx="3657600" cy="5349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Arial" panose="020B0604020202020204" pitchFamily="34" charset="0"/>
              <a:ea typeface="Arial" panose="020B0604020202020204" pitchFamily="34" charset="0"/>
            </a:endParaRPr>
          </a:p>
        </p:txBody>
      </p:sp>
      <p:sp>
        <p:nvSpPr>
          <p:cNvPr id="41" name="矩形 40"/>
          <p:cNvSpPr/>
          <p:nvPr/>
        </p:nvSpPr>
        <p:spPr>
          <a:xfrm>
            <a:off x="3455988" y="3823609"/>
            <a:ext cx="1665288" cy="5349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Arial" panose="020B0604020202020204" pitchFamily="34" charset="0"/>
              <a:ea typeface="Arial" panose="020B0604020202020204" pitchFamily="34" charset="0"/>
            </a:endParaRPr>
          </a:p>
        </p:txBody>
      </p:sp>
      <p:sp>
        <p:nvSpPr>
          <p:cNvPr id="5137" name="文本框 41"/>
          <p:cNvSpPr txBox="1"/>
          <p:nvPr/>
        </p:nvSpPr>
        <p:spPr>
          <a:xfrm>
            <a:off x="3579813" y="3868059"/>
            <a:ext cx="1493837" cy="460375"/>
          </a:xfrm>
          <a:prstGeom prst="rect">
            <a:avLst/>
          </a:prstGeom>
          <a:noFill/>
          <a:ln w="9525">
            <a:noFill/>
          </a:ln>
        </p:spPr>
        <p:txBody>
          <a:bodyPr anchor="t">
            <a:spAutoFit/>
          </a:bodyPr>
          <a:lstStyle/>
          <a:p>
            <a:pPr algn="ctr"/>
            <a:r>
              <a:rPr lang="en-US" altLang="zh-CN" sz="2400" b="1" dirty="0">
                <a:solidFill>
                  <a:schemeClr val="bg1"/>
                </a:solidFill>
                <a:latin typeface="Arial" panose="020B0604020202020204" pitchFamily="34" charset="0"/>
                <a:ea typeface="Arial" panose="020B0604020202020204" pitchFamily="34" charset="0"/>
              </a:rPr>
              <a:t>03</a:t>
            </a:r>
            <a:endParaRPr lang="zh-CN" altLang="en-US" sz="2400" b="1" dirty="0">
              <a:solidFill>
                <a:schemeClr val="bg1"/>
              </a:solidFill>
              <a:latin typeface="Arial" panose="020B0604020202020204" pitchFamily="34" charset="0"/>
              <a:ea typeface="Arial" panose="020B0604020202020204" pitchFamily="34" charset="0"/>
            </a:endParaRPr>
          </a:p>
        </p:txBody>
      </p:sp>
      <p:sp>
        <p:nvSpPr>
          <p:cNvPr id="5126" name="文本框 17"/>
          <p:cNvSpPr txBox="1"/>
          <p:nvPr/>
        </p:nvSpPr>
        <p:spPr>
          <a:xfrm>
            <a:off x="5505133" y="1896112"/>
            <a:ext cx="3254375" cy="460375"/>
          </a:xfrm>
          <a:prstGeom prst="rect">
            <a:avLst/>
          </a:prstGeom>
          <a:noFill/>
          <a:ln w="9525">
            <a:noFill/>
          </a:ln>
        </p:spPr>
        <p:txBody>
          <a:bodyPr anchor="t">
            <a:spAutoFit/>
          </a:bodyPr>
          <a:lstStyle/>
          <a:p>
            <a:r>
              <a:rPr lang="sr-Latn-RS" altLang="zh-CN" sz="2400" b="1" dirty="0">
                <a:solidFill>
                  <a:schemeClr val="bg1"/>
                </a:solidFill>
                <a:latin typeface="Arial" panose="020B0604020202020204" pitchFamily="34" charset="0"/>
                <a:ea typeface="Arial" panose="020B0604020202020204" pitchFamily="34" charset="0"/>
              </a:rPr>
              <a:t>Primary health care</a:t>
            </a:r>
          </a:p>
        </p:txBody>
      </p:sp>
      <p:sp>
        <p:nvSpPr>
          <p:cNvPr id="5130" name="文本框 35"/>
          <p:cNvSpPr txBox="1"/>
          <p:nvPr/>
        </p:nvSpPr>
        <p:spPr>
          <a:xfrm>
            <a:off x="5505133" y="2870792"/>
            <a:ext cx="3254375" cy="830997"/>
          </a:xfrm>
          <a:prstGeom prst="rect">
            <a:avLst/>
          </a:prstGeom>
          <a:noFill/>
          <a:ln w="9525">
            <a:noFill/>
          </a:ln>
        </p:spPr>
        <p:txBody>
          <a:bodyPr anchor="t">
            <a:spAutoFit/>
          </a:bodyPr>
          <a:lstStyle/>
          <a:p>
            <a:r>
              <a:rPr lang="sr-Latn-RS" altLang="zh-CN" sz="2400" b="1" dirty="0">
                <a:solidFill>
                  <a:schemeClr val="bg1"/>
                </a:solidFill>
                <a:latin typeface="Arial" panose="020B0604020202020204" pitchFamily="34" charset="0"/>
                <a:ea typeface="Arial" panose="020B0604020202020204" pitchFamily="34" charset="0"/>
              </a:rPr>
              <a:t>Secondary health care</a:t>
            </a:r>
          </a:p>
        </p:txBody>
      </p:sp>
      <p:sp>
        <p:nvSpPr>
          <p:cNvPr id="5134" name="文本框 42"/>
          <p:cNvSpPr txBox="1"/>
          <p:nvPr/>
        </p:nvSpPr>
        <p:spPr>
          <a:xfrm>
            <a:off x="5554663" y="3870872"/>
            <a:ext cx="3254375" cy="460375"/>
          </a:xfrm>
          <a:prstGeom prst="rect">
            <a:avLst/>
          </a:prstGeom>
          <a:noFill/>
          <a:ln w="9525">
            <a:noFill/>
          </a:ln>
        </p:spPr>
        <p:txBody>
          <a:bodyPr anchor="t">
            <a:spAutoFit/>
          </a:bodyPr>
          <a:lstStyle/>
          <a:p>
            <a:r>
              <a:rPr lang="sr-Latn-RS" altLang="zh-CN" sz="2400" b="1" dirty="0">
                <a:solidFill>
                  <a:schemeClr val="bg1"/>
                </a:solidFill>
                <a:latin typeface="Arial" panose="020B0604020202020204" pitchFamily="34" charset="0"/>
                <a:ea typeface="Arial" panose="020B0604020202020204" pitchFamily="34" charset="0"/>
              </a:rPr>
              <a:t>Tertiary health care</a:t>
            </a:r>
          </a:p>
        </p:txBody>
      </p:sp>
      <p:sp>
        <p:nvSpPr>
          <p:cNvPr id="21" name="稻壳天启设计原创模板"/>
          <p:cNvSpPr/>
          <p:nvPr/>
        </p:nvSpPr>
        <p:spPr>
          <a:xfrm>
            <a:off x="1506855" y="36195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LEVELS OF CARE</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ltLang="en-US"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rPr>
              <a:t>                   LEVELS OF CARE</a:t>
            </a:r>
            <a:br>
              <a:rPr lang="sr-Latn-RS" altLang="en-US"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rPr>
            </a:br>
            <a:endParaRPr lang="en-US" dirty="0"/>
          </a:p>
        </p:txBody>
      </p:sp>
      <p:sp>
        <p:nvSpPr>
          <p:cNvPr id="3" name="Content Placeholder 2"/>
          <p:cNvSpPr>
            <a:spLocks noGrp="1"/>
          </p:cNvSpPr>
          <p:nvPr>
            <p:ph idx="1"/>
          </p:nvPr>
        </p:nvSpPr>
        <p:spPr/>
        <p:txBody>
          <a:bodyPr/>
          <a:lstStyle/>
          <a:p>
            <a:endParaRPr lang="en-US"/>
          </a:p>
        </p:txBody>
      </p:sp>
      <p:pic>
        <p:nvPicPr>
          <p:cNvPr id="95234" name="Picture 2" descr="Healthcare – SENDIASS"/>
          <p:cNvPicPr>
            <a:picLocks noChangeAspect="1" noChangeArrowheads="1"/>
          </p:cNvPicPr>
          <p:nvPr/>
        </p:nvPicPr>
        <p:blipFill>
          <a:blip r:embed="rId2" cstate="print"/>
          <a:srcRect/>
          <a:stretch>
            <a:fillRect/>
          </a:stretch>
        </p:blipFill>
        <p:spPr bwMode="auto">
          <a:xfrm>
            <a:off x="1103445" y="1340768"/>
            <a:ext cx="9505056" cy="4791076"/>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ltLang="en-US"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rPr>
              <a:t>                   LEVELS OF CARE</a:t>
            </a:r>
            <a:br>
              <a:rPr lang="sr-Latn-RS" altLang="en-US"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rPr>
            </a:br>
            <a:endParaRPr lang="en-US" dirty="0"/>
          </a:p>
        </p:txBody>
      </p:sp>
      <p:sp>
        <p:nvSpPr>
          <p:cNvPr id="3" name="Content Placeholder 2"/>
          <p:cNvSpPr>
            <a:spLocks noGrp="1"/>
          </p:cNvSpPr>
          <p:nvPr>
            <p:ph idx="1"/>
          </p:nvPr>
        </p:nvSpPr>
        <p:spPr/>
        <p:txBody>
          <a:bodyPr/>
          <a:lstStyle/>
          <a:p>
            <a:endParaRPr lang="en-US"/>
          </a:p>
        </p:txBody>
      </p:sp>
      <p:pic>
        <p:nvPicPr>
          <p:cNvPr id="1026" name="Picture 2" descr="How Health Care Is Organized—I: Primary, Secondary, and Tertiary Care |  Basicmedical Key"/>
          <p:cNvPicPr>
            <a:picLocks noChangeAspect="1" noChangeArrowheads="1"/>
          </p:cNvPicPr>
          <p:nvPr/>
        </p:nvPicPr>
        <p:blipFill>
          <a:blip r:embed="rId2" cstate="print"/>
          <a:srcRect/>
          <a:stretch>
            <a:fillRect/>
          </a:stretch>
        </p:blipFill>
        <p:spPr bwMode="auto">
          <a:xfrm>
            <a:off x="1267097" y="1844824"/>
            <a:ext cx="9392194" cy="4238626"/>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4624"/>
            <a:ext cx="10972800" cy="1143000"/>
          </a:xfrm>
        </p:spPr>
        <p:txBody>
          <a:bodyPr>
            <a:normAutofit/>
          </a:bodyPr>
          <a:lstStyle/>
          <a:p>
            <a:r>
              <a:rPr lang="en-US" sz="3600" b="1" dirty="0" smtClean="0"/>
              <a:t>Primary health care</a:t>
            </a:r>
            <a:endParaRPr lang="en-US" sz="3600" b="1" dirty="0"/>
          </a:p>
        </p:txBody>
      </p:sp>
      <p:sp>
        <p:nvSpPr>
          <p:cNvPr id="3" name="Content Placeholder 2"/>
          <p:cNvSpPr>
            <a:spLocks noGrp="1"/>
          </p:cNvSpPr>
          <p:nvPr>
            <p:ph idx="1"/>
          </p:nvPr>
        </p:nvSpPr>
        <p:spPr>
          <a:xfrm>
            <a:off x="609600" y="1196753"/>
            <a:ext cx="10972800" cy="5661247"/>
          </a:xfrm>
        </p:spPr>
        <p:txBody>
          <a:bodyPr>
            <a:normAutofit lnSpcReduction="10000"/>
          </a:bodyPr>
          <a:lstStyle/>
          <a:p>
            <a:r>
              <a:rPr lang="en-US" dirty="0" smtClean="0"/>
              <a:t>1</a:t>
            </a:r>
            <a:r>
              <a:rPr lang="en-US" sz="2600" dirty="0" smtClean="0"/>
              <a:t>) protection and improvement of health, prevention and early detection of diseases, i.e. diagnostics, treatment, health care and rehabilitation of the sick and injured</a:t>
            </a:r>
            <a:endParaRPr lang="sr-Latn-RS" sz="2600" dirty="0" smtClean="0"/>
          </a:p>
          <a:p>
            <a:pPr>
              <a:buNone/>
            </a:pPr>
            <a:r>
              <a:rPr lang="en-US" sz="2600" dirty="0" smtClean="0"/>
              <a:t> </a:t>
            </a:r>
          </a:p>
          <a:p>
            <a:r>
              <a:rPr lang="en-US" sz="2600" dirty="0" smtClean="0"/>
              <a:t>2) preventive health care of population groups exposed to an increased risk of disease and other residents, in accordance with a special program of preventive health care </a:t>
            </a:r>
            <a:endParaRPr lang="sr-Latn-RS" sz="2600" dirty="0" smtClean="0"/>
          </a:p>
          <a:p>
            <a:endParaRPr lang="en-US" sz="2600" dirty="0" smtClean="0"/>
          </a:p>
          <a:p>
            <a:r>
              <a:rPr lang="en-US" sz="2600" dirty="0" smtClean="0"/>
              <a:t>3) health education and counseling for the preservation and improvement of health, including the improvement of reproductive health, as well as counseling in the field of early development and adolescence </a:t>
            </a:r>
          </a:p>
          <a:p>
            <a:r>
              <a:rPr lang="en-US" sz="2600" dirty="0" smtClean="0"/>
              <a:t>4) prevention, early detection and control of malignant diseases</a:t>
            </a:r>
          </a:p>
          <a:p>
            <a:r>
              <a:rPr lang="en-US" sz="2600" dirty="0" smtClean="0"/>
              <a:t> 5) prevention, detection and treatment of diseases of the mouth and teeth</a:t>
            </a:r>
            <a:endParaRPr lang="en-US" sz="26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normAutofit/>
          </a:bodyPr>
          <a:lstStyle/>
          <a:p>
            <a:pPr>
              <a:lnSpc>
                <a:spcPct val="90000"/>
              </a:lnSpc>
              <a:buFont typeface="Wingdings" pitchFamily="2" charset="2"/>
              <a:buChar char="Ø"/>
              <a:defRPr/>
            </a:pPr>
            <a:endParaRPr lang="sr-Cyrl-CS" sz="2400" dirty="0" smtClean="0">
              <a:solidFill>
                <a:prstClr val="black"/>
              </a:solidFill>
              <a:latin typeface="+mn-lt"/>
              <a:cs typeface="Times New Roman" pitchFamily="18" charset="0"/>
            </a:endParaRPr>
          </a:p>
          <a:p>
            <a:pPr>
              <a:lnSpc>
                <a:spcPct val="90000"/>
              </a:lnSpc>
              <a:buFont typeface="Wingdings" pitchFamily="2" charset="2"/>
              <a:buChar char="Ø"/>
              <a:defRPr/>
            </a:pPr>
            <a:r>
              <a:rPr lang="en-US" sz="2400" b="1" dirty="0" smtClean="0"/>
              <a:t>Health care </a:t>
            </a:r>
            <a:r>
              <a:rPr lang="en-US" sz="2400" dirty="0" smtClean="0"/>
              <a:t>is an organized and comprehensive activity of society with the basic goal of achieving the highest possible level of health preservation of citizens, families and society as a whole.</a:t>
            </a:r>
            <a:endParaRPr lang="sr-Cyrl-CS" sz="2400" dirty="0" smtClean="0">
              <a:solidFill>
                <a:prstClr val="black"/>
              </a:solidFill>
              <a:latin typeface="+mn-lt"/>
              <a:cs typeface="Times New Roman" pitchFamily="18" charset="0"/>
            </a:endParaRPr>
          </a:p>
          <a:p>
            <a:r>
              <a:rPr lang="en-US" sz="2400" dirty="0" smtClean="0"/>
              <a:t>Health care consists of measures and activities aimed at preserving and improving the health of citizens, preventing, suppressing and early detection of diseases, injuries and other health disorders and timely and effective treatment and rehabilitation</a:t>
            </a:r>
            <a:r>
              <a:rPr lang="en-US" dirty="0" smtClean="0"/>
              <a:t>.</a:t>
            </a:r>
            <a:endParaRPr lang="en-US" dirty="0"/>
          </a:p>
        </p:txBody>
      </p:sp>
    </p:spTree>
  </p:cSld>
  <p:clrMapOvr>
    <a:masterClrMapping/>
  </p:clrMapOvr>
  <p:transition advTm="50898"/>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562074"/>
          </a:xfrm>
        </p:spPr>
        <p:txBody>
          <a:bodyPr>
            <a:normAutofit fontScale="90000"/>
          </a:bodyPr>
          <a:lstStyle/>
          <a:p>
            <a:endParaRPr lang="en-US" dirty="0"/>
          </a:p>
        </p:txBody>
      </p:sp>
      <p:sp>
        <p:nvSpPr>
          <p:cNvPr id="3" name="Content Placeholder 2"/>
          <p:cNvSpPr>
            <a:spLocks noGrp="1"/>
          </p:cNvSpPr>
          <p:nvPr>
            <p:ph idx="1"/>
          </p:nvPr>
        </p:nvSpPr>
        <p:spPr>
          <a:xfrm>
            <a:off x="609600" y="862149"/>
            <a:ext cx="10972800" cy="5264015"/>
          </a:xfrm>
        </p:spPr>
        <p:txBody>
          <a:bodyPr>
            <a:normAutofit fontScale="70000" lnSpcReduction="20000"/>
          </a:bodyPr>
          <a:lstStyle/>
          <a:p>
            <a:r>
              <a:rPr lang="en-US" sz="2400" dirty="0" smtClean="0"/>
              <a:t>6) regular visits, treatment, health care and rehabilitation at home</a:t>
            </a:r>
            <a:endParaRPr lang="sr-Latn-RS" sz="2400" dirty="0" smtClean="0"/>
          </a:p>
          <a:p>
            <a:pPr>
              <a:buNone/>
            </a:pPr>
            <a:r>
              <a:rPr lang="en-US" sz="2400" dirty="0" smtClean="0"/>
              <a:t> </a:t>
            </a:r>
          </a:p>
          <a:p>
            <a:r>
              <a:rPr lang="en-US" sz="2400" dirty="0" smtClean="0"/>
              <a:t>7) prevention and early detection of diseases, health care and rehabilitation for persons placed in social welfare institutions </a:t>
            </a:r>
            <a:endParaRPr lang="sr-Latn-RS" sz="2400" dirty="0" smtClean="0"/>
          </a:p>
          <a:p>
            <a:endParaRPr lang="sr-Latn-RS" sz="2400" dirty="0" smtClean="0"/>
          </a:p>
          <a:p>
            <a:r>
              <a:rPr lang="en-US" sz="2400" dirty="0" smtClean="0"/>
              <a:t>8) pre-hospital emergency treatment of the sick and injured and medical transportation </a:t>
            </a:r>
            <a:endParaRPr lang="sr-Latn-RS" sz="2400" dirty="0" smtClean="0"/>
          </a:p>
          <a:p>
            <a:pPr>
              <a:buNone/>
            </a:pPr>
            <a:endParaRPr lang="en-US" sz="2400" dirty="0" smtClean="0"/>
          </a:p>
          <a:p>
            <a:r>
              <a:rPr lang="en-US" sz="2400" dirty="0" smtClean="0"/>
              <a:t>9) pharmaceutical healthcare</a:t>
            </a:r>
            <a:endParaRPr lang="sr-Latn-RS" sz="2400" dirty="0" smtClean="0"/>
          </a:p>
          <a:p>
            <a:pPr>
              <a:buNone/>
            </a:pPr>
            <a:r>
              <a:rPr lang="en-US" sz="2400" dirty="0" smtClean="0"/>
              <a:t> </a:t>
            </a:r>
          </a:p>
          <a:p>
            <a:r>
              <a:rPr lang="en-US" sz="2400" dirty="0" smtClean="0"/>
              <a:t>10) rehabilitation of children with developmental disabilities and disabilities and adults with disabilities </a:t>
            </a:r>
            <a:endParaRPr lang="sr-Latn-RS" sz="2400" dirty="0" smtClean="0"/>
          </a:p>
          <a:p>
            <a:pPr>
              <a:buNone/>
            </a:pPr>
            <a:endParaRPr lang="en-US" sz="2400" dirty="0" smtClean="0"/>
          </a:p>
          <a:p>
            <a:r>
              <a:rPr lang="en-US" sz="2400" dirty="0" smtClean="0"/>
              <a:t>11) protection of mental health</a:t>
            </a:r>
            <a:endParaRPr lang="sr-Latn-RS" sz="2400" dirty="0" smtClean="0"/>
          </a:p>
          <a:p>
            <a:pPr>
              <a:buNone/>
            </a:pPr>
            <a:r>
              <a:rPr lang="en-US" sz="2400" dirty="0" smtClean="0"/>
              <a:t> </a:t>
            </a:r>
          </a:p>
          <a:p>
            <a:r>
              <a:rPr lang="en-US" sz="2400" dirty="0" smtClean="0"/>
              <a:t>12) palliative care </a:t>
            </a:r>
            <a:endParaRPr lang="sr-Latn-RS" sz="2400" dirty="0" smtClean="0"/>
          </a:p>
          <a:p>
            <a:pPr>
              <a:buNone/>
            </a:pPr>
            <a:endParaRPr lang="en-US" sz="2400" dirty="0" smtClean="0"/>
          </a:p>
          <a:p>
            <a:r>
              <a:rPr lang="en-US" sz="2400" dirty="0" smtClean="0"/>
              <a:t>13) other tasks established by law</a:t>
            </a:r>
            <a:endParaRPr lang="en-US"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Secondary health care</a:t>
            </a:r>
            <a:r>
              <a:rPr lang="sr-Latn-RS" b="1" dirty="0" smtClean="0"/>
              <a:t/>
            </a:r>
            <a:br>
              <a:rPr lang="sr-Latn-RS" b="1" dirty="0" smtClean="0"/>
            </a:br>
            <a:endParaRPr lang="en-US" dirty="0"/>
          </a:p>
        </p:txBody>
      </p:sp>
      <p:sp>
        <p:nvSpPr>
          <p:cNvPr id="3" name="Content Placeholder 2"/>
          <p:cNvSpPr>
            <a:spLocks noGrp="1"/>
          </p:cNvSpPr>
          <p:nvPr>
            <p:ph idx="1"/>
          </p:nvPr>
        </p:nvSpPr>
        <p:spPr>
          <a:xfrm>
            <a:off x="609600" y="1881051"/>
            <a:ext cx="10972800" cy="3913673"/>
          </a:xfrm>
        </p:spPr>
        <p:txBody>
          <a:bodyPr>
            <a:normAutofit/>
          </a:bodyPr>
          <a:lstStyle/>
          <a:p>
            <a:r>
              <a:rPr lang="en-US" sz="2400" dirty="0" smtClean="0"/>
              <a:t>Health care at the secondary level of health care includes </a:t>
            </a:r>
            <a:r>
              <a:rPr lang="en-US" sz="2400" b="1" dirty="0" smtClean="0"/>
              <a:t>specialist-consultative and hospital health care</a:t>
            </a:r>
            <a:r>
              <a:rPr lang="en-US" sz="2400" dirty="0" smtClean="0"/>
              <a:t>. Specialist-consultative activity at the secondary level of health care, in relation to health activity at the primary level of health care, includes more complex measures and procedures for detecting diseases and injuries, as well as health care, treatment and rehabilitation of the sick and </a:t>
            </a:r>
            <a:r>
              <a:rPr lang="en-US" sz="2400" dirty="0" err="1" smtClean="0"/>
              <a:t>injuredc</a:t>
            </a:r>
            <a:r>
              <a:rPr lang="sr-Latn-RS" sz="2400" dirty="0" smtClean="0"/>
              <a:t> (</a:t>
            </a:r>
            <a:r>
              <a:rPr lang="sr-Latn-RS" sz="2400" b="1" dirty="0" smtClean="0"/>
              <a:t>c</a:t>
            </a:r>
            <a:r>
              <a:rPr lang="en-US" sz="2400" b="1" dirty="0" err="1" smtClean="0"/>
              <a:t>ontinuation</a:t>
            </a:r>
            <a:r>
              <a:rPr lang="en-US" sz="2400" b="1" dirty="0" smtClean="0"/>
              <a:t> of treatment from the primary level</a:t>
            </a:r>
            <a:r>
              <a:rPr lang="sr-Latn-RS" sz="2400" b="1" dirty="0" smtClean="0"/>
              <a:t>).</a:t>
            </a:r>
            <a:endParaRPr lang="en-US" sz="2400" b="1" dirty="0" smtClean="0"/>
          </a:p>
          <a:p>
            <a:endParaRPr lang="sr-Latn-RS" sz="2400" dirty="0" smtClean="0"/>
          </a:p>
          <a:p>
            <a:r>
              <a:rPr lang="en-US" sz="2400" dirty="0" smtClean="0"/>
              <a:t>Hospital health activity includes patient accommodation, diagnostics, treatment, health care and rehabilitation, as well as pharmacy activity in the hospital pharmacy, in accordance with the law.</a:t>
            </a:r>
            <a:endParaRPr 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066130"/>
          </a:xfrm>
        </p:spPr>
        <p:txBody>
          <a:bodyPr/>
          <a:lstStyle/>
          <a:p>
            <a:r>
              <a:rPr lang="en-US" b="1" dirty="0" smtClean="0"/>
              <a:t>Tertiary health care</a:t>
            </a:r>
            <a:endParaRPr lang="en-US" b="1" dirty="0"/>
          </a:p>
        </p:txBody>
      </p:sp>
      <p:sp>
        <p:nvSpPr>
          <p:cNvPr id="3" name="Content Placeholder 2"/>
          <p:cNvSpPr>
            <a:spLocks noGrp="1"/>
          </p:cNvSpPr>
          <p:nvPr>
            <p:ph idx="1"/>
          </p:nvPr>
        </p:nvSpPr>
        <p:spPr>
          <a:xfrm>
            <a:off x="609600" y="1634524"/>
            <a:ext cx="10972800" cy="4857403"/>
          </a:xfrm>
        </p:spPr>
        <p:txBody>
          <a:bodyPr>
            <a:normAutofit/>
          </a:bodyPr>
          <a:lstStyle/>
          <a:p>
            <a:r>
              <a:rPr lang="en-US" sz="2400" dirty="0" smtClean="0"/>
              <a:t>Health activity at the tertiary level of health care includes the provision of the most complex measures and procedures of health care and specialist-consultative and hospital health activities, as well as scientific research and educational activities</a:t>
            </a:r>
            <a:r>
              <a:rPr lang="sr-Latn-RS" sz="2400" dirty="0" smtClean="0"/>
              <a:t>.</a:t>
            </a:r>
          </a:p>
          <a:p>
            <a:r>
              <a:rPr lang="en-US" sz="2400" dirty="0" smtClean="0"/>
              <a:t>Health activity at the tertiary level of health care includes the performance of pharmacy activities in the hospital pharmacy, in accordance with the law.</a:t>
            </a:r>
            <a:endParaRPr lang="en-US"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32656"/>
            <a:ext cx="10972800" cy="1512168"/>
          </a:xfrm>
        </p:spPr>
        <p:txBody>
          <a:bodyPr>
            <a:noAutofit/>
          </a:bodyPr>
          <a:lstStyle/>
          <a:p>
            <a:r>
              <a:rPr lang="en-US" sz="3200" dirty="0" smtClean="0"/>
              <a:t>HEALTHCARE WORKERS AND HEALTHCARE ASSOCIATES</a:t>
            </a:r>
            <a:br>
              <a:rPr lang="en-US" sz="3200" dirty="0" smtClean="0"/>
            </a:br>
            <a:endParaRPr lang="en-US" sz="3200" dirty="0"/>
          </a:p>
        </p:txBody>
      </p:sp>
      <p:sp>
        <p:nvSpPr>
          <p:cNvPr id="3" name="Content Placeholder 2"/>
          <p:cNvSpPr>
            <a:spLocks noGrp="1"/>
          </p:cNvSpPr>
          <p:nvPr>
            <p:ph idx="1"/>
          </p:nvPr>
        </p:nvSpPr>
        <p:spPr>
          <a:xfrm>
            <a:off x="609600" y="1340768"/>
            <a:ext cx="10972800" cy="4785395"/>
          </a:xfrm>
        </p:spPr>
        <p:txBody>
          <a:bodyPr>
            <a:normAutofit/>
          </a:bodyPr>
          <a:lstStyle/>
          <a:p>
            <a:r>
              <a:rPr lang="en-US" sz="2400" b="1" dirty="0" smtClean="0"/>
              <a:t>A healthcare worker, </a:t>
            </a:r>
            <a:r>
              <a:rPr lang="en-US" sz="2400" dirty="0" smtClean="0"/>
              <a:t>depending on the level of education, is: 1) doctor of medicine, doctor of dental medicine, master of pharmacy and master of pharmacy-medical biochemist - with completed appropriate integrated academic studies of the health profession </a:t>
            </a:r>
          </a:p>
          <a:p>
            <a:r>
              <a:rPr lang="en-US" sz="2400" dirty="0" smtClean="0"/>
              <a:t>2) a nurse, a health technician, or another person who has completed an appropriate university or secondary school in the health profession in accordance with the law In order to perform healthcare activities, healthcare workers must also have appropriate specialization for certain tasks, that is, narrower specialization in accordance with the provisions of the law.</a:t>
            </a:r>
            <a:endParaRPr lang="en-US" sz="2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103445" y="332656"/>
            <a:ext cx="9652000" cy="948720"/>
          </a:xfrm>
        </p:spPr>
        <p:txBody>
          <a:bodyPr>
            <a:normAutofit fontScale="90000"/>
          </a:bodyPr>
          <a:lstStyle/>
          <a:p>
            <a:r>
              <a:rPr lang="en-US" sz="2800" b="1" dirty="0" smtClean="0"/>
              <a:t>HEALTHCARE WORKERS AND HEALTHCARE ASSOCIATES</a:t>
            </a:r>
            <a:r>
              <a:rPr lang="en-US" sz="2800" dirty="0" smtClean="0"/>
              <a:t/>
            </a:r>
            <a:br>
              <a:rPr lang="en-US" sz="2800" dirty="0" smtClean="0"/>
            </a:br>
            <a:endParaRPr lang="en-US" sz="2800" dirty="0"/>
          </a:p>
        </p:txBody>
      </p:sp>
      <p:sp>
        <p:nvSpPr>
          <p:cNvPr id="3" name="Content Placeholder 2"/>
          <p:cNvSpPr>
            <a:spLocks noGrp="1"/>
          </p:cNvSpPr>
          <p:nvPr>
            <p:ph idx="1"/>
          </p:nvPr>
        </p:nvSpPr>
        <p:spPr>
          <a:xfrm>
            <a:off x="1007435" y="1196752"/>
            <a:ext cx="10094912" cy="5403000"/>
          </a:xfrm>
        </p:spPr>
        <p:txBody>
          <a:bodyPr>
            <a:normAutofit/>
          </a:bodyPr>
          <a:lstStyle/>
          <a:p>
            <a:r>
              <a:rPr lang="en-US" sz="2400" b="1" dirty="0" smtClean="0"/>
              <a:t>A health associate</a:t>
            </a:r>
            <a:r>
              <a:rPr lang="en-US" sz="2400" dirty="0" smtClean="0"/>
              <a:t> is a person who does not have a secondary education in the health profession, or a higher education in the health profession, and who participates in the performance of certain health care tasks (prevention, diagnostics, therapy and rehabilitation) in a health institution, i.e. private practice. In order to perform certain health care tasks, healthcare assistants must also have appropriate specialization for certain tasks in accordance with the provisions of the law.</a:t>
            </a:r>
            <a:endParaRPr lang="en-US" sz="2200" dirty="0"/>
          </a:p>
        </p:txBody>
      </p:sp>
    </p:spTree>
  </p:cSld>
  <p:clrMapOvr>
    <a:masterClrMapping/>
  </p:clrMapOvr>
  <mc:AlternateContent xmlns:mc="http://schemas.openxmlformats.org/markup-compatibility/2006">
    <mc:Choice xmlns:p14="http://schemas.microsoft.com/office/powerpoint/2010/main" xmlns="" Requires="p14">
      <p:transition spd="slow" p14:dur="2000" advTm="45116"/>
    </mc:Choice>
    <mc:Fallback>
      <p:transition spd="slow" advTm="45116"/>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Professional </a:t>
            </a:r>
            <a:r>
              <a:rPr lang="sr-Latn-RS" dirty="0" smtClean="0"/>
              <a:t>improvements</a:t>
            </a:r>
            <a:r>
              <a:rPr lang="en-US" dirty="0" smtClean="0"/>
              <a:t> includes:</a:t>
            </a:r>
            <a:endParaRPr lang="sr-Latn-RS" dirty="0" smtClean="0"/>
          </a:p>
          <a:p>
            <a:r>
              <a:rPr lang="en-US" dirty="0" smtClean="0"/>
              <a:t> 1) specializations, narrower specializations, continuous education and other forms of professional development of healthcare workers </a:t>
            </a:r>
            <a:endParaRPr lang="sr-Latn-RS" dirty="0" smtClean="0"/>
          </a:p>
          <a:p>
            <a:r>
              <a:rPr lang="en-US" dirty="0" smtClean="0"/>
              <a:t>2) specializations of healthcare associates</a:t>
            </a:r>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6"/>
          <p:cNvGrpSpPr/>
          <p:nvPr/>
        </p:nvGrpSpPr>
        <p:grpSpPr>
          <a:xfrm>
            <a:off x="-135891" y="-36195"/>
            <a:ext cx="12327891" cy="8855005"/>
            <a:chOff x="-135891" y="0"/>
            <a:chExt cx="12327891" cy="8855005"/>
          </a:xfrm>
        </p:grpSpPr>
        <p:pic>
          <p:nvPicPr>
            <p:cNvPr id="38" name="图片 37"/>
            <p:cNvPicPr>
              <a:picLocks noChangeAspect="1"/>
            </p:cNvPicPr>
            <p:nvPr/>
          </p:nvPicPr>
          <p:blipFill rotWithShape="1">
            <a:blip r:embed="rId3" cstate="print">
              <a:extLst>
                <a:ext uri="{BEBA8EAE-BF5A-486C-A8C5-ECC9F3942E4B}">
                  <a14:imgProps xmlns="" xmlns:a14="http://schemas.microsoft.com/office/drawing/2010/main">
                    <a14:imgLayer r:embed="rId4">
                      <a14:imgEffect>
                        <a14:colorTemperature colorTemp="11500"/>
                      </a14:imgEffect>
                    </a14:imgLayer>
                  </a14:imgProps>
                </a:ext>
                <a:ext uri="{28A0092B-C50C-407E-A947-70E740481C1C}">
                  <a14:useLocalDpi xmlns=""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39" name="图片 38"/>
            <p:cNvPicPr>
              <a:picLocks noChangeAspect="1"/>
            </p:cNvPicPr>
            <p:nvPr/>
          </p:nvPicPr>
          <p:blipFill rotWithShape="1">
            <a:blip r:embed="rId5" cstate="print">
              <a:extLst>
                <a:ext uri="{28A0092B-C50C-407E-A947-70E740481C1C}">
                  <a14:useLocalDpi xmlns=""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0" name="矩形 39"/>
            <p:cNvSpPr/>
            <p:nvPr/>
          </p:nvSpPr>
          <p:spPr>
            <a:xfrm>
              <a:off x="-135891" y="1997005"/>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Arial" panose="020B0604020202020204" pitchFamily="34" charset="0"/>
              </a:endParaRPr>
            </a:p>
          </p:txBody>
        </p:sp>
      </p:grpSp>
      <p:grpSp>
        <p:nvGrpSpPr>
          <p:cNvPr id="3" name="组合 24"/>
          <p:cNvGrpSpPr/>
          <p:nvPr/>
        </p:nvGrpSpPr>
        <p:grpSpPr>
          <a:xfrm>
            <a:off x="233215" y="2951154"/>
            <a:ext cx="3626485" cy="3709387"/>
            <a:chOff x="1563663" y="3368350"/>
            <a:chExt cx="3626485" cy="3709387"/>
          </a:xfrm>
        </p:grpSpPr>
        <p:sp>
          <p:nvSpPr>
            <p:cNvPr id="26" name="矩形 28"/>
            <p:cNvSpPr/>
            <p:nvPr/>
          </p:nvSpPr>
          <p:spPr>
            <a:xfrm>
              <a:off x="1563663" y="4106572"/>
              <a:ext cx="3626485" cy="2971165"/>
            </a:xfrm>
            <a:prstGeom prst="rect">
              <a:avLst/>
            </a:prstGeom>
            <a:noFill/>
            <a:ln w="9525">
              <a:noFill/>
            </a:ln>
          </p:spPr>
          <p:txBody>
            <a:bodyPr wrap="square" lIns="0" tIns="0" rIns="0" bIns="0" anchor="t">
              <a:spAutoFit/>
            </a:bodyPr>
            <a:lstStyle/>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Diploma/Certificate:</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Basic education in healthcare, such as medical nurses, laboratory technicians, radiology technicians.</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Associate's Degree</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 two-year education, often required for technical and medical assistants.</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Bachelor's Degree: </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A four-year education, such as registered nurses, radiologists, physiotherapists.</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Master's Degree:</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Advanced programs, such as specialized nurses, medical social workers.</a:t>
              </a:r>
            </a:p>
          </p:txBody>
        </p:sp>
        <p:sp>
          <p:nvSpPr>
            <p:cNvPr id="27" name="天启设计模板，盗取必究"/>
            <p:cNvSpPr txBox="1"/>
            <p:nvPr/>
          </p:nvSpPr>
          <p:spPr>
            <a:xfrm>
              <a:off x="1767663" y="3368350"/>
              <a:ext cx="3184525" cy="492125"/>
            </a:xfrm>
            <a:prstGeom prst="rect">
              <a:avLst/>
            </a:prstGeom>
            <a:noFill/>
            <a:ln w="9525">
              <a:noFill/>
            </a:ln>
          </p:spPr>
          <p:txBody>
            <a:bodyPr wrap="square" lIns="0" tIns="0" rIns="0" bIns="0" anchor="t">
              <a:spAutoFit/>
            </a:bodyPr>
            <a:lstStyle/>
            <a:p>
              <a:pPr algn="ctr"/>
              <a:r>
                <a:rPr lang="zh-CN" altLang="en-US" sz="1600" b="1" dirty="0">
                  <a:solidFill>
                    <a:schemeClr val="tx1">
                      <a:lumMod val="65000"/>
                      <a:lumOff val="35000"/>
                    </a:schemeClr>
                  </a:solidFill>
                  <a:latin typeface="Arial" panose="020B0604020202020204" pitchFamily="34" charset="0"/>
                  <a:ea typeface="Arial" panose="020B0604020202020204" pitchFamily="34" charset="0"/>
                  <a:sym typeface="+mn-ea"/>
                </a:rPr>
                <a:t>Health Science and Medical Training Levels</a:t>
              </a:r>
              <a:endPar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endParaRPr>
            </a:p>
          </p:txBody>
        </p:sp>
      </p:grpSp>
      <p:grpSp>
        <p:nvGrpSpPr>
          <p:cNvPr id="4" name="组合 30"/>
          <p:cNvGrpSpPr/>
          <p:nvPr/>
        </p:nvGrpSpPr>
        <p:grpSpPr>
          <a:xfrm>
            <a:off x="4331036" y="2268220"/>
            <a:ext cx="3624580" cy="3783400"/>
            <a:chOff x="2410789" y="4019225"/>
            <a:chExt cx="3114675" cy="3783400"/>
          </a:xfrm>
        </p:grpSpPr>
        <p:sp>
          <p:nvSpPr>
            <p:cNvPr id="32" name="矩形 28"/>
            <p:cNvSpPr/>
            <p:nvPr/>
          </p:nvSpPr>
          <p:spPr>
            <a:xfrm>
              <a:off x="2410789" y="4573015"/>
              <a:ext cx="3114675" cy="3229610"/>
            </a:xfrm>
            <a:prstGeom prst="rect">
              <a:avLst/>
            </a:prstGeom>
            <a:noFill/>
            <a:ln w="9525">
              <a:noFill/>
            </a:ln>
          </p:spPr>
          <p:txBody>
            <a:bodyPr wrap="square" lIns="0" tIns="0" rIns="0" bIns="0" anchor="t">
              <a:spAutoFit/>
            </a:bodyPr>
            <a:lstStyle/>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Medical Students:</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Individuals studying medicine at medical schools.</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Medical Doctor (MD):</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Completed medical school, typically four to six years, with additional training during residency.</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Doctor of Osteopathy (DO):</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Similar to medical doctors but with additional training in osteopathy.</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Specializations and Residencies:</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Physicians often continue training with specializations (e.g., surgery, pediatrics) and residencies (additional practical training).</a:t>
              </a:r>
            </a:p>
          </p:txBody>
        </p:sp>
        <p:sp>
          <p:nvSpPr>
            <p:cNvPr id="33" name="天启设计模板，盗取必究"/>
            <p:cNvSpPr txBox="1"/>
            <p:nvPr/>
          </p:nvSpPr>
          <p:spPr>
            <a:xfrm>
              <a:off x="2476958" y="4019225"/>
              <a:ext cx="2691765" cy="24574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Medical Profession Levels</a:t>
              </a:r>
            </a:p>
          </p:txBody>
        </p:sp>
      </p:grpSp>
      <p:grpSp>
        <p:nvGrpSpPr>
          <p:cNvPr id="5" name="组合 33"/>
          <p:cNvGrpSpPr/>
          <p:nvPr/>
        </p:nvGrpSpPr>
        <p:grpSpPr>
          <a:xfrm>
            <a:off x="8226894" y="3029259"/>
            <a:ext cx="3425190" cy="3362549"/>
            <a:chOff x="1843956" y="4019225"/>
            <a:chExt cx="3425190" cy="3362549"/>
          </a:xfrm>
        </p:grpSpPr>
        <p:sp>
          <p:nvSpPr>
            <p:cNvPr id="35" name="矩形 28"/>
            <p:cNvSpPr/>
            <p:nvPr/>
          </p:nvSpPr>
          <p:spPr>
            <a:xfrm>
              <a:off x="1843956" y="4712234"/>
              <a:ext cx="3425190" cy="2669540"/>
            </a:xfrm>
            <a:prstGeom prst="rect">
              <a:avLst/>
            </a:prstGeom>
            <a:noFill/>
            <a:ln w="9525">
              <a:noFill/>
            </a:ln>
          </p:spPr>
          <p:txBody>
            <a:bodyPr wrap="square" lIns="0" tIns="0" rIns="0" bIns="0" anchor="t">
              <a:spAutoFit/>
            </a:bodyPr>
            <a:lstStyle/>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Specialist:</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Individuals with expertise in a specific medical field, such as cardiologist, dermatologist, endocrinologist.</a:t>
              </a:r>
            </a:p>
            <a:p>
              <a:pPr algn="l" defTabSz="1216025">
                <a:lnSpc>
                  <a:spcPct val="120000"/>
                </a:lnSpc>
                <a:spcBef>
                  <a:spcPct val="20000"/>
                </a:spcBef>
              </a:pP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Master of Science (MS)/Doctor of </a:t>
              </a: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Philosophy (PhD):</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Individuals with advanced education in research and academic work, often in areas like medical science or pharmacology.</a:t>
              </a:r>
            </a:p>
            <a:p>
              <a:pPr algn="l"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Clinical Pharmacists: </a:t>
              </a:r>
              <a:r>
                <a:rPr lang="zh-CN" altLang="en-US" sz="1400"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Pharmacists with additional education in clinical practice.</a:t>
              </a:r>
            </a:p>
          </p:txBody>
        </p:sp>
        <p:sp>
          <p:nvSpPr>
            <p:cNvPr id="36" name="天启设计模板，盗取必究"/>
            <p:cNvSpPr txBox="1"/>
            <p:nvPr/>
          </p:nvSpPr>
          <p:spPr>
            <a:xfrm>
              <a:off x="2531568" y="4019225"/>
              <a:ext cx="2084070" cy="492125"/>
            </a:xfrm>
            <a:prstGeom prst="rect">
              <a:avLst/>
            </a:prstGeom>
            <a:noFill/>
            <a:ln w="9525">
              <a:noFill/>
            </a:ln>
          </p:spPr>
          <p:txBody>
            <a:bodyPr wrap="square" lIns="0" tIns="0" rIns="0" bIns="0" anchor="t">
              <a:spAutoFit/>
            </a:bodyPr>
            <a:lstStyle/>
            <a:p>
              <a:pPr algn="ctr" defTabSz="1216025">
                <a:spcBef>
                  <a:spcPct val="20000"/>
                </a:spcBef>
              </a:pPr>
              <a:r>
                <a:rPr lang="zh-CN" altLang="en-US" sz="1600" b="1" dirty="0">
                  <a:solidFill>
                    <a:schemeClr val="tx1">
                      <a:lumMod val="85000"/>
                      <a:lumOff val="15000"/>
                    </a:schemeClr>
                  </a:solidFill>
                  <a:latin typeface="Arial" panose="020B0604020202020204" pitchFamily="34" charset="0"/>
                  <a:ea typeface="Arial" panose="020B0604020202020204" pitchFamily="34" charset="0"/>
                  <a:sym typeface="Arial" panose="020B0604020202020204" pitchFamily="34" charset="0"/>
                </a:rPr>
                <a:t>Advanced Specialist Levels</a:t>
              </a:r>
            </a:p>
          </p:txBody>
        </p:sp>
      </p:grpSp>
      <p:pic>
        <p:nvPicPr>
          <p:cNvPr id="24" name="Content Placeholder 23" descr="images (2)"/>
          <p:cNvPicPr>
            <a:picLocks noGrp="1" noChangeAspect="1"/>
          </p:cNvPicPr>
          <p:nvPr>
            <p:ph sz="half" idx="2"/>
          </p:nvPr>
        </p:nvPicPr>
        <p:blipFill>
          <a:blip r:embed="rId6" cstate="print"/>
          <a:srcRect b="18276"/>
          <a:stretch>
            <a:fillRect/>
          </a:stretch>
        </p:blipFill>
        <p:spPr>
          <a:xfrm>
            <a:off x="4663440" y="153035"/>
            <a:ext cx="2468880" cy="2042160"/>
          </a:xfrm>
          <a:prstGeom prst="rect">
            <a:avLst/>
          </a:prstGeom>
        </p:spPr>
      </p:pic>
      <p:pic>
        <p:nvPicPr>
          <p:cNvPr id="48" name="Content Placeholder 47" descr="couple-of-medical-staff-healthcare-workers-characters-free-vector"/>
          <p:cNvPicPr>
            <a:picLocks noGrp="1" noChangeAspect="1"/>
          </p:cNvPicPr>
          <p:nvPr>
            <p:ph sz="half" idx="1"/>
          </p:nvPr>
        </p:nvPicPr>
        <p:blipFill>
          <a:blip r:embed="rId7" cstate="print"/>
          <a:stretch>
            <a:fillRect/>
          </a:stretch>
        </p:blipFill>
        <p:spPr>
          <a:xfrm>
            <a:off x="558800" y="632460"/>
            <a:ext cx="2779654" cy="2318385"/>
          </a:xfrm>
          <a:prstGeom prst="rect">
            <a:avLst/>
          </a:prstGeom>
        </p:spPr>
      </p:pic>
      <p:pic>
        <p:nvPicPr>
          <p:cNvPr id="50" name="Picture 49" descr="set-medical-workers-health-professional-vector-26896759"/>
          <p:cNvPicPr>
            <a:picLocks noChangeAspect="1"/>
          </p:cNvPicPr>
          <p:nvPr/>
        </p:nvPicPr>
        <p:blipFill>
          <a:blip r:embed="rId8" cstate="print"/>
          <a:srcRect t="1824" b="9287"/>
          <a:stretch>
            <a:fillRect/>
          </a:stretch>
        </p:blipFill>
        <p:spPr>
          <a:xfrm>
            <a:off x="8790567" y="632460"/>
            <a:ext cx="1989251" cy="2045361"/>
          </a:xfrm>
          <a:prstGeom prst="rect">
            <a:avLst/>
          </a:prstGeom>
        </p:spPr>
      </p:pic>
    </p:spTree>
  </p:cSld>
  <p:clrMapOvr>
    <a:masterClrMapping/>
  </p:clrMapOvr>
  <p:transition advTm="0">
    <p:comb/>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956"/>
            <a:ext cx="12192001" cy="6865913"/>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 xmlns:a14="http://schemas.microsoft.com/office/drawing/2010/main">
                    <a14:imgLayer r:embed="rId4">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cstate="print">
              <a:extLst>
                <a:ext uri="{28A0092B-C50C-407E-A947-70E740481C1C}">
                  <a14:useLocalDpi xmlns="" xmlns:a14="http://schemas.microsoft.com/office/drawing/2010/main"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PRIMARY  HEALTH </a:t>
            </a:r>
            <a:r>
              <a:rPr lang="sr-Latn-RS" altLang="en-US" sz="5400"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CARE</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pic>
        <p:nvPicPr>
          <p:cNvPr id="9" name="Picture 8" descr="Picture1-removebg-preview (1)"/>
          <p:cNvPicPr>
            <a:picLocks noChangeAspect="1"/>
          </p:cNvPicPr>
          <p:nvPr/>
        </p:nvPicPr>
        <p:blipFill>
          <a:blip r:embed="rId8" cstate="print"/>
          <a:stretch>
            <a:fillRect/>
          </a:stretch>
        </p:blipFill>
        <p:spPr>
          <a:xfrm>
            <a:off x="5285742" y="188925"/>
            <a:ext cx="2466338" cy="2969439"/>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0" y="18360"/>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 xmlns:a14="http://schemas.microsoft.com/office/drawing/2010/main">
                    <a14:imgLayer r:embed="rId3">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2160905" y="635180"/>
            <a:ext cx="9178290" cy="922020"/>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PRIMARY HEALTH CARE</a:t>
            </a:r>
          </a:p>
        </p:txBody>
      </p:sp>
      <p:sp>
        <p:nvSpPr>
          <p:cNvPr id="17" name="天启设计模板，盗取必究"/>
          <p:cNvSpPr/>
          <p:nvPr/>
        </p:nvSpPr>
        <p:spPr>
          <a:xfrm>
            <a:off x="3604895" y="2066290"/>
            <a:ext cx="629031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786505" y="2409825"/>
            <a:ext cx="5927090" cy="2308324"/>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Primary health care (PHC)</a:t>
            </a:r>
            <a:r>
              <a:rPr lang="sr-Latn-RS" altLang="zh-CN" dirty="0">
                <a:latin typeface="Arial" panose="020B0604020202020204" pitchFamily="34" charset="0"/>
                <a:ea typeface="Arial" panose="020B0604020202020204" pitchFamily="34" charset="0"/>
                <a:sym typeface="+mn-ea"/>
              </a:rPr>
              <a:t> is a foundational and essential component of a healthcare system that focuses on providing comprehensive and accessible healthcare services to individuals and communities. </a:t>
            </a:r>
          </a:p>
          <a:p>
            <a:pPr algn="just"/>
            <a:r>
              <a:rPr lang="sr-Latn-RS" altLang="zh-CN" b="1" i="1" dirty="0" err="1">
                <a:latin typeface="Arial" panose="020B0604020202020204" pitchFamily="34" charset="0"/>
                <a:ea typeface="Arial" panose="020B0604020202020204" pitchFamily="34" charset="0"/>
                <a:sym typeface="+mn-ea"/>
              </a:rPr>
              <a:t>It</a:t>
            </a:r>
            <a:r>
              <a:rPr lang="sr-Latn-RS" altLang="zh-CN" b="1" i="1" dirty="0">
                <a:latin typeface="Arial" panose="020B0604020202020204" pitchFamily="34" charset="0"/>
                <a:ea typeface="Arial" panose="020B0604020202020204" pitchFamily="34" charset="0"/>
                <a:sym typeface="+mn-ea"/>
              </a:rPr>
              <a:t> serves as the first point of contact for individuals seeking medical care and plays a crucial role in promoting health, preventing diseases, and managing chronic conditions.</a:t>
            </a:r>
            <a:endParaRPr lang="en-US" b="1" i="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6258" name="Picture 2" descr="Meaning Of Primary Health Care In English"/>
          <p:cNvPicPr>
            <a:picLocks noChangeAspect="1" noChangeArrowheads="1"/>
          </p:cNvPicPr>
          <p:nvPr/>
        </p:nvPicPr>
        <p:blipFill>
          <a:blip r:embed="rId2" cstate="print"/>
          <a:srcRect/>
          <a:stretch>
            <a:fillRect/>
          </a:stretch>
        </p:blipFill>
        <p:spPr bwMode="auto">
          <a:xfrm>
            <a:off x="335360" y="-457200"/>
            <a:ext cx="11617291" cy="73152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2" cstate="print">
            <a:extLst>
              <a:ext uri="{BEBA8EAE-BF5A-486C-A8C5-ECC9F3942E4B}">
                <a14:imgProps xmlns="" xmlns:a14="http://schemas.microsoft.com/office/drawing/2010/main">
                  <a14:imgLayer r:embed="rId3">
                    <a14:imgEffect>
                      <a14:colorTemperature colorTemp="11500"/>
                    </a14:imgEffect>
                  </a14:imgLayer>
                </a14:imgProps>
              </a:ext>
              <a:ext uri="{28A0092B-C50C-407E-A947-70E740481C1C}">
                <a14:useLocalDpi xmlns=""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35" name="图片 34"/>
          <p:cNvPicPr>
            <a:picLocks noChangeAspect="1"/>
          </p:cNvPicPr>
          <p:nvPr/>
        </p:nvPicPr>
        <p:blipFill rotWithShape="1">
          <a:blip r:embed="rId4" cstate="print">
            <a:extLst>
              <a:ext uri="{28A0092B-C50C-407E-A947-70E740481C1C}">
                <a14:useLocalDpi xmlns=""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36" name="矩形 35"/>
          <p:cNvSpPr/>
          <p:nvPr/>
        </p:nvSpPr>
        <p:spPr>
          <a:xfrm>
            <a:off x="-1" y="22246"/>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sp>
        <p:nvSpPr>
          <p:cNvPr id="8" name="天启设计模板，盗取必究"/>
          <p:cNvSpPr/>
          <p:nvPr/>
        </p:nvSpPr>
        <p:spPr>
          <a:xfrm>
            <a:off x="1230313" y="1835150"/>
            <a:ext cx="4918075" cy="19065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9" name="天启设计模板，盗取必究"/>
          <p:cNvSpPr/>
          <p:nvPr/>
        </p:nvSpPr>
        <p:spPr>
          <a:xfrm>
            <a:off x="1230313" y="3741738"/>
            <a:ext cx="4918075" cy="19065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0" name="天启设计模板，盗取必究"/>
          <p:cNvSpPr/>
          <p:nvPr/>
        </p:nvSpPr>
        <p:spPr>
          <a:xfrm>
            <a:off x="6148388" y="1835150"/>
            <a:ext cx="4918075" cy="1906588"/>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1" name="天启设计模板，盗取必究"/>
          <p:cNvSpPr/>
          <p:nvPr/>
        </p:nvSpPr>
        <p:spPr>
          <a:xfrm>
            <a:off x="6148388" y="3741738"/>
            <a:ext cx="4918075" cy="1906588"/>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2302" name="矩形 28"/>
          <p:cNvSpPr/>
          <p:nvPr/>
        </p:nvSpPr>
        <p:spPr>
          <a:xfrm>
            <a:off x="1297305" y="2320925"/>
            <a:ext cx="4785360" cy="3380221"/>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1400" b="1" dirty="0">
                <a:solidFill>
                  <a:schemeClr val="bg1"/>
                </a:solidFill>
                <a:latin typeface="Arial" panose="020B0604020202020204" pitchFamily="34" charset="0"/>
                <a:ea typeface="Arial" panose="020B0604020202020204" pitchFamily="34" charset="0"/>
                <a:sym typeface="Arial" panose="020B0604020202020204" pitchFamily="34" charset="0"/>
              </a:rPr>
              <a:t>Health is a state of complete physical, mental, and social well-being and not merely the absence of disease or infirmity</a:t>
            </a:r>
            <a:r>
              <a:rPr lang="sr-Latn-RS" altLang="zh-CN" sz="1400" b="1" dirty="0">
                <a:solidFill>
                  <a:schemeClr val="bg1"/>
                </a:solidFill>
                <a:latin typeface="Arial" panose="020B0604020202020204" pitchFamily="34" charset="0"/>
                <a:ea typeface="Arial" panose="020B0604020202020204" pitchFamily="34" charset="0"/>
                <a:sym typeface="Arial" panose="020B0604020202020204" pitchFamily="34" charset="0"/>
              </a:rPr>
              <a:t>.</a:t>
            </a:r>
            <a:endParaRPr lang="sr-Latn-RS" altLang="zh-CN" sz="1400" dirty="0">
              <a:solidFill>
                <a:schemeClr val="bg1"/>
              </a:solidFill>
              <a:latin typeface="Arial" panose="020B0604020202020204" pitchFamily="34" charset="0"/>
              <a:ea typeface="Arial" panose="020B0604020202020204" pitchFamily="34" charset="0"/>
              <a:sym typeface="Arial" panose="020B0604020202020204" pitchFamily="34" charset="0"/>
            </a:endParaRPr>
          </a:p>
          <a:p>
            <a:pPr algn="just" defTabSz="1216025">
              <a:lnSpc>
                <a:spcPct val="120000"/>
              </a:lnSpc>
              <a:spcBef>
                <a:spcPct val="20000"/>
              </a:spcBef>
            </a:pPr>
            <a:r>
              <a:rPr lang="sr-Latn-RS" altLang="zh-CN" sz="1400" dirty="0">
                <a:solidFill>
                  <a:schemeClr val="bg1"/>
                </a:solidFill>
                <a:latin typeface="Arial" panose="020B0604020202020204" pitchFamily="34" charset="0"/>
                <a:ea typeface="Arial" panose="020B0604020202020204" pitchFamily="34" charset="0"/>
                <a:sym typeface="Arial" panose="020B0604020202020204" pitchFamily="34" charset="0"/>
              </a:rPr>
              <a:t> </a:t>
            </a:r>
            <a:r>
              <a:rPr lang="sr-Latn-RS" altLang="zh-CN" sz="1400" b="1" dirty="0">
                <a:solidFill>
                  <a:schemeClr val="bg1"/>
                </a:solidFill>
                <a:latin typeface="Arial" panose="020B0604020202020204" pitchFamily="34" charset="0"/>
                <a:ea typeface="Arial" panose="020B0604020202020204" pitchFamily="34" charset="0"/>
                <a:sym typeface="Arial" panose="020B0604020202020204" pitchFamily="34" charset="0"/>
              </a:rPr>
              <a:t>It encompasses the physical, mental, and social dimensions of a person's life and involves a dynamic balance between various aspects, including the individual's physiological state, psychological state, social interactions, and the environment in which they live. This holistic view of health recognizes that well-being extends beyond the absence of illness and includes the capacity to lead a fulfilling and meaningful life, to cope with everyday challenges, and to contribute positively to society.</a:t>
            </a:r>
          </a:p>
        </p:txBody>
      </p:sp>
      <p:sp>
        <p:nvSpPr>
          <p:cNvPr id="12303" name="天启设计模板，盗取必究"/>
          <p:cNvSpPr txBox="1"/>
          <p:nvPr/>
        </p:nvSpPr>
        <p:spPr>
          <a:xfrm>
            <a:off x="2727824" y="1997122"/>
            <a:ext cx="1603467" cy="245745"/>
          </a:xfrm>
          <a:prstGeom prst="rect">
            <a:avLst/>
          </a:prstGeom>
          <a:noFill/>
          <a:ln w="9525">
            <a:noFill/>
          </a:ln>
        </p:spPr>
        <p:txBody>
          <a:bodyPr wrap="square" lIns="0" tIns="0" rIns="0" bIns="0" anchor="t">
            <a:spAutoFit/>
          </a:bodyPr>
          <a:lstStyle/>
          <a:p>
            <a:pPr algn="ctr" defTabSz="1216025">
              <a:spcBef>
                <a:spcPct val="20000"/>
              </a:spcBef>
            </a:pPr>
            <a:r>
              <a:rPr lang="sr-Latn-RS" altLang="zh-CN" sz="1600" b="1" dirty="0">
                <a:solidFill>
                  <a:schemeClr val="bg1"/>
                </a:solidFill>
                <a:latin typeface="Arial" panose="020B0604020202020204" pitchFamily="34" charset="0"/>
                <a:ea typeface="Arial" panose="020B0604020202020204" pitchFamily="34" charset="0"/>
                <a:sym typeface="Arial" panose="020B0604020202020204" pitchFamily="34" charset="0"/>
              </a:rPr>
              <a:t>HEALTH </a:t>
            </a:r>
          </a:p>
        </p:txBody>
      </p:sp>
      <p:sp>
        <p:nvSpPr>
          <p:cNvPr id="12304" name="矩形 30"/>
          <p:cNvSpPr/>
          <p:nvPr/>
        </p:nvSpPr>
        <p:spPr>
          <a:xfrm>
            <a:off x="1762941" y="5719174"/>
            <a:ext cx="4026353" cy="751809"/>
          </a:xfrm>
          <a:prstGeom prst="rect">
            <a:avLst/>
          </a:prstGeom>
          <a:noFill/>
          <a:ln w="9525">
            <a:noFill/>
          </a:ln>
        </p:spPr>
        <p:txBody>
          <a:bodyPr wrap="square" lIns="0" tIns="0" rIns="0" bIns="0" anchor="t">
            <a:spAutoFit/>
          </a:bodyPr>
          <a:lstStyle/>
          <a:p>
            <a:pPr defTabSz="1216025">
              <a:lnSpc>
                <a:spcPct val="120000"/>
              </a:lnSpc>
              <a:spcBef>
                <a:spcPct val="20000"/>
              </a:spcBef>
            </a:pPr>
            <a:r>
              <a:rPr lang="zh-CN" altLang="en-US" sz="1400" dirty="0">
                <a:solidFill>
                  <a:schemeClr val="bg1"/>
                </a:solidFill>
                <a:latin typeface="Arial" panose="020B0604020202020204" pitchFamily="34" charset="0"/>
                <a:ea typeface="Arial" panose="020B0604020202020204" pitchFamily="34" charset="0"/>
                <a:sym typeface="Arial" panose="020B0604020202020204" pitchFamily="34" charset="0"/>
              </a:rPr>
              <a:t>Add your words here,according to your need to draw the text box size.Please read the instructions and more work at the end of the manual template.</a:t>
            </a:r>
          </a:p>
        </p:txBody>
      </p:sp>
      <p:sp>
        <p:nvSpPr>
          <p:cNvPr id="12305" name="天启设计模板，盗取必究"/>
          <p:cNvSpPr txBox="1"/>
          <p:nvPr/>
        </p:nvSpPr>
        <p:spPr>
          <a:xfrm>
            <a:off x="1762941" y="5879512"/>
            <a:ext cx="1603467" cy="246062"/>
          </a:xfrm>
          <a:prstGeom prst="rect">
            <a:avLst/>
          </a:prstGeom>
          <a:noFill/>
          <a:ln w="9525">
            <a:noFill/>
          </a:ln>
        </p:spPr>
        <p:txBody>
          <a:bodyPr wrap="square" lIns="0" tIns="0" rIns="0" bIns="0" anchor="t">
            <a:spAutoFit/>
          </a:bodyPr>
          <a:lstStyle/>
          <a:p>
            <a:pPr defTabSz="1216025">
              <a:spcBef>
                <a:spcPct val="20000"/>
              </a:spcBef>
            </a:pPr>
            <a:r>
              <a:rPr lang="zh-CN" altLang="en-US" sz="1600" b="1" dirty="0">
                <a:solidFill>
                  <a:schemeClr val="bg1"/>
                </a:solidFill>
                <a:latin typeface="Arial" panose="020B0604020202020204" pitchFamily="34" charset="0"/>
                <a:ea typeface="Arial" panose="020B0604020202020204" pitchFamily="34" charset="0"/>
                <a:sym typeface="Arial" panose="020B0604020202020204" pitchFamily="34" charset="0"/>
              </a:rPr>
              <a:t>Add  title</a:t>
            </a:r>
          </a:p>
        </p:txBody>
      </p:sp>
      <p:sp>
        <p:nvSpPr>
          <p:cNvPr id="12308" name="矩形 34"/>
          <p:cNvSpPr/>
          <p:nvPr/>
        </p:nvSpPr>
        <p:spPr>
          <a:xfrm>
            <a:off x="6275070" y="2320925"/>
            <a:ext cx="4664710" cy="3143885"/>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bg1"/>
                </a:solidFill>
                <a:latin typeface="Arial" panose="020B0604020202020204" pitchFamily="34" charset="0"/>
                <a:ea typeface="Arial" panose="020B0604020202020204" pitchFamily="34" charset="0"/>
                <a:sym typeface="Arial" panose="020B0604020202020204" pitchFamily="34" charset="0"/>
              </a:rPr>
              <a:t>Healthcare, often referred to as health care or medical care, encompasses a wide range of services and interventions aimed at promoting, maintaining, and restoring health.</a:t>
            </a:r>
          </a:p>
          <a:p>
            <a:pPr algn="just" defTabSz="1216025">
              <a:lnSpc>
                <a:spcPct val="120000"/>
              </a:lnSpc>
              <a:spcBef>
                <a:spcPct val="20000"/>
              </a:spcBef>
            </a:pPr>
            <a:r>
              <a:rPr lang="zh-CN" altLang="en-US" sz="1400" b="1" dirty="0">
                <a:solidFill>
                  <a:schemeClr val="bg1"/>
                </a:solidFill>
                <a:latin typeface="Arial" panose="020B0604020202020204" pitchFamily="34" charset="0"/>
                <a:ea typeface="Arial" panose="020B0604020202020204" pitchFamily="34" charset="0"/>
                <a:sym typeface="Arial" panose="020B0604020202020204" pitchFamily="34" charset="0"/>
              </a:rPr>
              <a:t> </a:t>
            </a:r>
            <a:r>
              <a:rPr lang="zh-CN" altLang="en-US" sz="1400" b="1" dirty="0">
                <a:latin typeface="Arial" panose="020B0604020202020204" pitchFamily="34" charset="0"/>
                <a:ea typeface="Arial" panose="020B0604020202020204" pitchFamily="34" charset="0"/>
                <a:sym typeface="Arial" panose="020B0604020202020204" pitchFamily="34" charset="0"/>
              </a:rPr>
              <a:t>It includes both preventive measures to prevent the onset of diseases and conditions, as well as curative treatments to address existing health issues</a:t>
            </a:r>
            <a:r>
              <a:rPr lang="zh-CN" altLang="en-US" sz="1400" b="1" dirty="0">
                <a:solidFill>
                  <a:schemeClr val="bg1"/>
                </a:solidFill>
                <a:latin typeface="Arial" panose="020B0604020202020204" pitchFamily="34" charset="0"/>
                <a:ea typeface="Arial" panose="020B0604020202020204" pitchFamily="34" charset="0"/>
                <a:sym typeface="Arial" panose="020B0604020202020204" pitchFamily="34" charset="0"/>
              </a:rPr>
              <a:t>.Healthcare systems vary significantly from one country to another, and they encompass various components, such as:</a:t>
            </a:r>
            <a:r>
              <a:rPr lang="sr-Latn-RS" altLang="zh-CN" sz="1400" b="1" dirty="0">
                <a:solidFill>
                  <a:schemeClr val="bg1"/>
                </a:solidFill>
                <a:latin typeface="Arial" panose="020B0604020202020204" pitchFamily="34" charset="0"/>
                <a:ea typeface="Arial" panose="020B0604020202020204" pitchFamily="34" charset="0"/>
                <a:sym typeface="Arial" panose="020B0604020202020204" pitchFamily="34" charset="0"/>
              </a:rPr>
              <a:t> Primary Care, Specialized Care, Hospitals Care, Emergency Care, Preventive Care, Mental Health Services, Public Health Initiatives.</a:t>
            </a:r>
          </a:p>
        </p:txBody>
      </p:sp>
      <p:sp>
        <p:nvSpPr>
          <p:cNvPr id="12309" name="天启设计模板，盗取必究"/>
          <p:cNvSpPr txBox="1"/>
          <p:nvPr/>
        </p:nvSpPr>
        <p:spPr>
          <a:xfrm>
            <a:off x="7795375" y="1996758"/>
            <a:ext cx="1625396" cy="245745"/>
          </a:xfrm>
          <a:prstGeom prst="rect">
            <a:avLst/>
          </a:prstGeom>
          <a:noFill/>
          <a:ln w="9525">
            <a:noFill/>
          </a:ln>
        </p:spPr>
        <p:txBody>
          <a:bodyPr wrap="square" lIns="0" tIns="0" rIns="0" bIns="0" anchor="t">
            <a:spAutoFit/>
          </a:bodyPr>
          <a:lstStyle/>
          <a:p>
            <a:pPr algn="r" defTabSz="1216025">
              <a:spcBef>
                <a:spcPct val="20000"/>
              </a:spcBef>
            </a:pPr>
            <a:r>
              <a:rPr lang="sr-Latn-RS" altLang="zh-CN" sz="1600" b="1" dirty="0">
                <a:solidFill>
                  <a:schemeClr val="bg1"/>
                </a:solidFill>
                <a:latin typeface="Arial" panose="020B0604020202020204" pitchFamily="34" charset="0"/>
                <a:ea typeface="Arial" panose="020B0604020202020204" pitchFamily="34" charset="0"/>
                <a:sym typeface="Arial" panose="020B0604020202020204" pitchFamily="34" charset="0"/>
              </a:rPr>
              <a:t>HEALTH CARE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7282" name="Picture 2" descr="What do you mean by primary health care? - Quora"/>
          <p:cNvPicPr>
            <a:picLocks noChangeAspect="1" noChangeArrowheads="1"/>
          </p:cNvPicPr>
          <p:nvPr/>
        </p:nvPicPr>
        <p:blipFill>
          <a:blip r:embed="rId2" cstate="print"/>
          <a:srcRect/>
          <a:stretch>
            <a:fillRect/>
          </a:stretch>
        </p:blipFill>
        <p:spPr bwMode="auto">
          <a:xfrm>
            <a:off x="911424" y="1412777"/>
            <a:ext cx="9985109" cy="4665341"/>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Primary level-Institution</a:t>
            </a:r>
            <a:endParaRPr lang="en-US" dirty="0"/>
          </a:p>
        </p:txBody>
      </p:sp>
      <p:sp>
        <p:nvSpPr>
          <p:cNvPr id="3" name="Content Placeholder 2"/>
          <p:cNvSpPr>
            <a:spLocks noGrp="1"/>
          </p:cNvSpPr>
          <p:nvPr>
            <p:ph idx="1"/>
          </p:nvPr>
        </p:nvSpPr>
        <p:spPr/>
        <p:txBody>
          <a:bodyPr/>
          <a:lstStyle/>
          <a:p>
            <a:r>
              <a:rPr lang="en-US" dirty="0" smtClean="0"/>
              <a:t>Health centre</a:t>
            </a:r>
            <a:endParaRPr lang="sr-Latn-RS" dirty="0" smtClean="0"/>
          </a:p>
          <a:p>
            <a:r>
              <a:rPr lang="en-US" dirty="0" smtClean="0"/>
              <a:t> Pharmacy institution</a:t>
            </a:r>
            <a:endParaRPr lang="sr-Latn-RS" dirty="0" smtClean="0"/>
          </a:p>
          <a:p>
            <a:r>
              <a:rPr lang="en-US" dirty="0" smtClean="0"/>
              <a:t> Institute (at the primary level)</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Health centre</a:t>
            </a:r>
            <a:r>
              <a:rPr lang="sr-Latn-RS" dirty="0" smtClean="0"/>
              <a:t/>
            </a:r>
            <a:br>
              <a:rPr lang="sr-Latn-RS" dirty="0" smtClean="0"/>
            </a:b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1) preventive health care for all categories of the population </a:t>
            </a:r>
            <a:endParaRPr lang="sr-Latn-RS" dirty="0" smtClean="0"/>
          </a:p>
          <a:p>
            <a:r>
              <a:rPr lang="en-US" dirty="0" smtClean="0"/>
              <a:t>2) health care of children</a:t>
            </a:r>
            <a:endParaRPr lang="sr-Latn-RS" dirty="0" smtClean="0"/>
          </a:p>
          <a:p>
            <a:r>
              <a:rPr lang="en-US" dirty="0" smtClean="0"/>
              <a:t> 3) women's health care </a:t>
            </a:r>
            <a:endParaRPr lang="sr-Latn-RS" dirty="0" smtClean="0"/>
          </a:p>
          <a:p>
            <a:r>
              <a:rPr lang="en-US" dirty="0" smtClean="0"/>
              <a:t>4) adult health care - general medicine </a:t>
            </a:r>
            <a:endParaRPr lang="sr-Latn-RS" dirty="0" smtClean="0"/>
          </a:p>
          <a:p>
            <a:r>
              <a:rPr lang="en-US" dirty="0" smtClean="0"/>
              <a:t>5) health care in the field of polyvalent patronage, home treatment, i.e. home treatment with palliative care and health care </a:t>
            </a:r>
            <a:endParaRPr lang="sr-Latn-RS" dirty="0" smtClean="0"/>
          </a:p>
          <a:p>
            <a:r>
              <a:rPr lang="en-US" dirty="0" smtClean="0"/>
              <a:t>The health center must provide laboratory and other diagnostics </a:t>
            </a:r>
            <a:endParaRPr lang="sr-Latn-RS" dirty="0" smtClean="0"/>
          </a:p>
          <a:p>
            <a:r>
              <a:rPr lang="en-US" dirty="0" smtClean="0"/>
              <a:t>Dental medicine, occupational medicine and specialist consulting work are carried out in the health center</a:t>
            </a:r>
            <a:endParaRPr lang="sr-Latn-RS" dirty="0" smtClean="0"/>
          </a:p>
          <a:p>
            <a:r>
              <a:rPr lang="en-US" dirty="0" smtClean="0"/>
              <a:t> Pharmacy activity is carried out in accordance with the law. The health center provides medical transportation</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Health centre</a:t>
            </a:r>
            <a:r>
              <a:rPr lang="sr-Latn-RS" dirty="0" smtClean="0"/>
              <a:t/>
            </a:r>
            <a:br>
              <a:rPr lang="sr-Latn-RS" dirty="0" smtClean="0"/>
            </a:br>
            <a:endParaRPr lang="en-US" dirty="0"/>
          </a:p>
        </p:txBody>
      </p:sp>
      <p:sp>
        <p:nvSpPr>
          <p:cNvPr id="3" name="Content Placeholder 2"/>
          <p:cNvSpPr>
            <a:spLocks noGrp="1"/>
          </p:cNvSpPr>
          <p:nvPr>
            <p:ph idx="1"/>
          </p:nvPr>
        </p:nvSpPr>
        <p:spPr/>
        <p:txBody>
          <a:bodyPr>
            <a:normAutofit/>
          </a:bodyPr>
          <a:lstStyle/>
          <a:p>
            <a:r>
              <a:rPr lang="en-US" dirty="0" smtClean="0"/>
              <a:t>Performs emergency medical assistance, unless there is no Institute for emergency medical assistance in the territory for which the health center was established</a:t>
            </a:r>
            <a:r>
              <a:rPr lang="sr-Latn-RS" dirty="0" smtClean="0"/>
              <a:t>.</a:t>
            </a:r>
            <a:r>
              <a:rPr lang="en-US" dirty="0" smtClean="0"/>
              <a:t> Depending on the number of residents and their health needs, it can perform specialist-consultative activities in the areas of: internal medicine, ophthalmology, </a:t>
            </a:r>
            <a:r>
              <a:rPr lang="en-US" dirty="0" err="1" smtClean="0"/>
              <a:t>otorhinolaryngology</a:t>
            </a:r>
            <a:r>
              <a:rPr lang="en-US" dirty="0" smtClean="0"/>
              <a:t>, psychiatry (mental health protection) and have a social medicine service with IT.</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Pharmacy institution</a:t>
            </a:r>
            <a:endParaRPr lang="en-US" dirty="0"/>
          </a:p>
        </p:txBody>
      </p:sp>
      <p:sp>
        <p:nvSpPr>
          <p:cNvPr id="3" name="Content Placeholder 2"/>
          <p:cNvSpPr>
            <a:spLocks noGrp="1"/>
          </p:cNvSpPr>
          <p:nvPr>
            <p:ph idx="1"/>
          </p:nvPr>
        </p:nvSpPr>
        <p:spPr/>
        <p:txBody>
          <a:bodyPr>
            <a:normAutofit/>
          </a:bodyPr>
          <a:lstStyle/>
          <a:p>
            <a:pPr marL="514350" indent="-514350">
              <a:buAutoNum type="arabicParenR"/>
            </a:pPr>
            <a:r>
              <a:rPr lang="en-US" dirty="0" smtClean="0"/>
              <a:t>supplying the population, health institutions, private practice and other legal entities with medicines and medical devices in accordance with the law </a:t>
            </a:r>
            <a:endParaRPr lang="sr-Latn-RS" dirty="0" smtClean="0"/>
          </a:p>
          <a:p>
            <a:pPr marL="514350" indent="-514350">
              <a:buNone/>
            </a:pPr>
            <a:r>
              <a:rPr lang="en-US" dirty="0" smtClean="0"/>
              <a:t>2) implementation of preventive measures to preserve, protect and improve the health of the population, i.e. health promotion, disease prevention and health education </a:t>
            </a:r>
            <a:endParaRPr lang="sr-Latn-RS" dirty="0" smtClean="0"/>
          </a:p>
          <a:p>
            <a:pPr marL="514350" indent="-514350">
              <a:buNone/>
            </a:pPr>
            <a:r>
              <a:rPr lang="en-US" dirty="0" smtClean="0"/>
              <a:t>3) issuing medicines and medical devices, with advice on their storage, expiration date, application, side effects and interactions, proper use and disposal</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Pharmacy institution</a:t>
            </a:r>
            <a:endParaRPr lang="en-US" dirty="0"/>
          </a:p>
        </p:txBody>
      </p:sp>
      <p:sp>
        <p:nvSpPr>
          <p:cNvPr id="3" name="Content Placeholder 2"/>
          <p:cNvSpPr>
            <a:spLocks noGrp="1"/>
          </p:cNvSpPr>
          <p:nvPr>
            <p:ph idx="1"/>
          </p:nvPr>
        </p:nvSpPr>
        <p:spPr/>
        <p:txBody>
          <a:bodyPr>
            <a:normAutofit/>
          </a:bodyPr>
          <a:lstStyle/>
          <a:p>
            <a:r>
              <a:rPr lang="en-US" sz="2600" dirty="0" smtClean="0"/>
              <a:t>6) reporting of adverse events and adverse reactions to medicines and medical devices</a:t>
            </a:r>
            <a:endParaRPr lang="sr-Latn-RS" sz="2600" dirty="0" smtClean="0"/>
          </a:p>
          <a:p>
            <a:r>
              <a:rPr lang="en-US" sz="2600" dirty="0" smtClean="0"/>
              <a:t>7) monitoring the outcome of the therapy, in order to optimize the therapy and improve the outcome of the treatment, by monitoring certain parameters </a:t>
            </a:r>
            <a:endParaRPr lang="sr-Latn-RS" sz="2600" dirty="0" smtClean="0"/>
          </a:p>
          <a:p>
            <a:r>
              <a:rPr lang="en-US" sz="2600" dirty="0" smtClean="0"/>
              <a:t>8) indication of possible drug interactions with other drugs, food, etc., </a:t>
            </a:r>
            <a:endParaRPr lang="sr-Latn-RS" sz="2600" dirty="0" smtClean="0"/>
          </a:p>
          <a:p>
            <a:r>
              <a:rPr lang="en-US" sz="2600" dirty="0" smtClean="0"/>
              <a:t>production and dispensing of magisterial,  </a:t>
            </a:r>
            <a:r>
              <a:rPr lang="en-US" sz="2600" dirty="0" err="1" smtClean="0"/>
              <a:t>galenic</a:t>
            </a:r>
            <a:r>
              <a:rPr lang="en-US" sz="2600" dirty="0" smtClean="0"/>
              <a:t> medicines</a:t>
            </a:r>
          </a:p>
          <a:p>
            <a:endParaRPr lang="en-US" dirty="0" smtClean="0"/>
          </a:p>
          <a:p>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956"/>
            <a:ext cx="12192001" cy="6865913"/>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 xmlns:a14="http://schemas.microsoft.com/office/drawing/2010/main">
                    <a14:imgLayer r:embed="rId4">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cstate="print">
              <a:extLst>
                <a:ext uri="{28A0092B-C50C-407E-A947-70E740481C1C}">
                  <a14:useLocalDpi xmlns="" xmlns:a14="http://schemas.microsoft.com/office/drawing/2010/main"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1754326"/>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SECONDARY</a:t>
            </a:r>
            <a:r>
              <a:rPr lang="en-US" altLang="en-US" sz="5400"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 HEALTH CARE</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pic>
        <p:nvPicPr>
          <p:cNvPr id="9" name="Picture 8" descr="Picture1-removebg-preview (1)"/>
          <p:cNvPicPr>
            <a:picLocks noChangeAspect="1"/>
          </p:cNvPicPr>
          <p:nvPr/>
        </p:nvPicPr>
        <p:blipFill>
          <a:blip r:embed="rId8" cstate="print"/>
          <a:stretch>
            <a:fillRect/>
          </a:stretch>
        </p:blipFill>
        <p:spPr>
          <a:xfrm>
            <a:off x="5285742" y="188925"/>
            <a:ext cx="2466338" cy="2969439"/>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r>
              <a:rPr lang="en-US" dirty="0" smtClean="0"/>
              <a:t>Health care at the secondary level of health care includes </a:t>
            </a:r>
            <a:r>
              <a:rPr lang="en-US" b="1" dirty="0" smtClean="0"/>
              <a:t>specialist-consultative and hospital health care</a:t>
            </a:r>
            <a:r>
              <a:rPr lang="en-US" dirty="0" smtClean="0"/>
              <a:t>. Specialist-consultative activity at the secondary level of health care, in relation to health activity at the primary level of health care, includes more complex measures and procedures for detecting diseases and injuries, as well as health care, treatment and rehabilitation of the sick and injured.</a:t>
            </a:r>
            <a:endParaRPr lang="sr-Latn-RS" dirty="0" smtClean="0"/>
          </a:p>
          <a:p>
            <a:r>
              <a:rPr lang="en-US" dirty="0" smtClean="0"/>
              <a:t> Hospital health activity includes patient accommodation, diagnostics, treatment, health care and rehabilitation, as well as pharmacy activity in the hospital pharmacy,</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hospital performs health care activities </a:t>
            </a:r>
            <a:r>
              <a:rPr lang="en-US" b="1" dirty="0" smtClean="0"/>
              <a:t>as a continuation of diagnostics, treatment, health care and rehabilitation started in  primary level of health care</a:t>
            </a:r>
            <a:r>
              <a:rPr lang="en-US" dirty="0" smtClean="0"/>
              <a:t>, when, due to the complexity and severity of the disease, special conditions are required in terms of personnel, equipment, space, medicines and medical devices</a:t>
            </a:r>
          </a:p>
          <a:p>
            <a:endParaRPr lang="en-US" dirty="0"/>
          </a:p>
        </p:txBody>
      </p:sp>
      <p:sp>
        <p:nvSpPr>
          <p:cNvPr id="24578" name="AutoShape 2" descr="Systematic's Hospital Care"/>
          <p:cNvSpPr>
            <a:spLocks noChangeAspect="1" noChangeArrowheads="1"/>
          </p:cNvSpPr>
          <p:nvPr/>
        </p:nvSpPr>
        <p:spPr bwMode="auto">
          <a:xfrm>
            <a:off x="155575" y="-715963"/>
            <a:ext cx="3076575" cy="14954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4580" name="AutoShape 4" descr="Systematic's Hospital Care"/>
          <p:cNvSpPr>
            <a:spLocks noChangeAspect="1" noChangeArrowheads="1"/>
          </p:cNvSpPr>
          <p:nvPr/>
        </p:nvSpPr>
        <p:spPr bwMode="auto">
          <a:xfrm>
            <a:off x="155575" y="-715963"/>
            <a:ext cx="3076575" cy="14954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4582" name="AutoShape 6" descr="Systematic's Hospital Car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4584" name="Picture 8" descr="Revolutionizing Healthcare: Private Investment Paves the Way for a  State-of-the-Art 300-Bed Hospital in Blida - Dzair tube en"/>
          <p:cNvPicPr>
            <a:picLocks noChangeAspect="1" noChangeArrowheads="1"/>
          </p:cNvPicPr>
          <p:nvPr/>
        </p:nvPicPr>
        <p:blipFill>
          <a:blip r:embed="rId2" cstate="print"/>
          <a:srcRect/>
          <a:stretch>
            <a:fillRect/>
          </a:stretch>
        </p:blipFill>
        <p:spPr bwMode="auto">
          <a:xfrm>
            <a:off x="4974119" y="4049485"/>
            <a:ext cx="6564647" cy="2246811"/>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hospital can be </a:t>
            </a:r>
            <a:r>
              <a:rPr lang="en-US" b="1" dirty="0" smtClean="0"/>
              <a:t>general or special.</a:t>
            </a:r>
            <a:endParaRPr lang="sr-Latn-RS" b="1" dirty="0" smtClean="0"/>
          </a:p>
          <a:p>
            <a:endParaRPr lang="sr-Latn-RS" dirty="0" smtClean="0"/>
          </a:p>
          <a:p>
            <a:r>
              <a:rPr lang="en-US" b="1" dirty="0" smtClean="0"/>
              <a:t>The general hospital </a:t>
            </a:r>
            <a:r>
              <a:rPr lang="en-US" dirty="0" smtClean="0"/>
              <a:t>provides health care to people of all ages, suffering from various types of diseases</a:t>
            </a:r>
            <a:endParaRPr lang="sr-Latn-RS" dirty="0" smtClean="0"/>
          </a:p>
          <a:p>
            <a:pPr>
              <a:buNone/>
            </a:pPr>
            <a:endParaRPr lang="sr-Latn-RS" dirty="0" smtClean="0"/>
          </a:p>
          <a:p>
            <a:r>
              <a:rPr lang="sr-Latn-RS" b="1" dirty="0" smtClean="0"/>
              <a:t>The </a:t>
            </a:r>
            <a:r>
              <a:rPr lang="en-US" b="1" dirty="0" smtClean="0"/>
              <a:t>special </a:t>
            </a:r>
            <a:r>
              <a:rPr lang="en-US" b="1" dirty="0" smtClean="0"/>
              <a:t>hospital </a:t>
            </a:r>
            <a:r>
              <a:rPr lang="en-US" dirty="0" smtClean="0"/>
              <a:t>provides health care to persons of certain categories of the population, i.e. those suffering from certain diseases, i.e. from one or more branches or fields of medicine.</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980728"/>
          </a:xfrm>
        </p:spPr>
        <p:txBody>
          <a:bodyPr>
            <a:normAutofit/>
          </a:bodyPr>
          <a:lstStyle/>
          <a:p>
            <a:r>
              <a:rPr lang="en-US" dirty="0" smtClean="0"/>
              <a:t>Health service</a:t>
            </a:r>
            <a:endParaRPr lang="en-US" dirty="0"/>
          </a:p>
        </p:txBody>
      </p:sp>
      <p:sp>
        <p:nvSpPr>
          <p:cNvPr id="3" name="Content Placeholder 2"/>
          <p:cNvSpPr>
            <a:spLocks noGrp="1"/>
          </p:cNvSpPr>
          <p:nvPr>
            <p:ph sz="quarter" idx="1"/>
          </p:nvPr>
        </p:nvSpPr>
        <p:spPr>
          <a:xfrm>
            <a:off x="609600" y="836713"/>
            <a:ext cx="10972800" cy="4525963"/>
          </a:xfrm>
        </p:spPr>
        <p:txBody>
          <a:bodyPr>
            <a:normAutofit/>
          </a:bodyPr>
          <a:lstStyle/>
          <a:p>
            <a:pPr>
              <a:buNone/>
            </a:pPr>
            <a:endParaRPr lang="sr-Cyrl-RS" sz="2400" dirty="0" smtClean="0">
              <a:solidFill>
                <a:schemeClr val="tx1"/>
              </a:solidFill>
            </a:endParaRPr>
          </a:p>
          <a:p>
            <a:pPr>
              <a:buNone/>
            </a:pPr>
            <a:endParaRPr lang="sr-Cyrl-RS" sz="2400" dirty="0" smtClean="0">
              <a:solidFill>
                <a:schemeClr val="tx1"/>
              </a:solidFill>
            </a:endParaRPr>
          </a:p>
          <a:p>
            <a:pPr>
              <a:buNone/>
            </a:pPr>
            <a:r>
              <a:rPr lang="sr-Cyrl-RS" sz="2400" dirty="0" smtClean="0"/>
              <a:t>    </a:t>
            </a:r>
            <a:r>
              <a:rPr lang="en-US" sz="2400" dirty="0" smtClean="0"/>
              <a:t> …a system of established institutions (throughout the country) that have multiple goals, among which are meeting the various needs and demands of the population, as well as providing health care for the individual and the community…</a:t>
            </a:r>
            <a:endParaRPr lang="en-US" sz="2400" dirty="0"/>
          </a:p>
        </p:txBody>
      </p:sp>
      <p:pic>
        <p:nvPicPr>
          <p:cNvPr id="55298" name="Picture 2" descr="Getting Health Care During Travel | Travelers' Health | CDC"/>
          <p:cNvPicPr>
            <a:picLocks noChangeAspect="1" noChangeArrowheads="1"/>
          </p:cNvPicPr>
          <p:nvPr/>
        </p:nvPicPr>
        <p:blipFill>
          <a:blip r:embed="rId2" cstate="print"/>
          <a:srcRect/>
          <a:stretch>
            <a:fillRect/>
          </a:stretch>
        </p:blipFill>
        <p:spPr bwMode="auto">
          <a:xfrm>
            <a:off x="1679509" y="3645024"/>
            <a:ext cx="9525000" cy="2924944"/>
          </a:xfrm>
          <a:prstGeom prst="rect">
            <a:avLst/>
          </a:prstGeom>
          <a:noFill/>
        </p:spPr>
      </p:pic>
    </p:spTree>
  </p:cSld>
  <p:clrMapOvr>
    <a:masterClrMapping/>
  </p:clrMapOvr>
  <p:transition advTm="25788"/>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162594"/>
            <a:ext cx="10515600" cy="5014369"/>
          </a:xfrm>
        </p:spPr>
        <p:txBody>
          <a:bodyPr>
            <a:normAutofit lnSpcReduction="10000"/>
          </a:bodyPr>
          <a:lstStyle/>
          <a:p>
            <a:r>
              <a:rPr lang="en-US" sz="2600" b="1" dirty="0" smtClean="0"/>
              <a:t>The general hospital</a:t>
            </a:r>
            <a:r>
              <a:rPr lang="en-US" sz="2600" dirty="0" smtClean="0"/>
              <a:t> provides health care to people of all ages, suffering from various types of diseases. A publicly owned general hospital is established for the territory of one or more local self-government units. </a:t>
            </a:r>
            <a:endParaRPr lang="sr-Latn-RS" sz="2600" dirty="0" smtClean="0"/>
          </a:p>
          <a:p>
            <a:r>
              <a:rPr lang="en-US" sz="2600" dirty="0" smtClean="0"/>
              <a:t>A general hospital must perform healthcare activities at least in the following areas: </a:t>
            </a:r>
            <a:endParaRPr lang="sr-Latn-RS" sz="2600" dirty="0" smtClean="0"/>
          </a:p>
          <a:p>
            <a:r>
              <a:rPr lang="en-US" sz="2600" dirty="0" smtClean="0"/>
              <a:t>1) reception and treatment of emergency situations</a:t>
            </a:r>
            <a:endParaRPr lang="sr-Latn-RS" sz="2600" dirty="0" smtClean="0"/>
          </a:p>
          <a:p>
            <a:r>
              <a:rPr lang="en-US" sz="2600" dirty="0" smtClean="0"/>
              <a:t> 2) specialist consultation in the field of internal medicine, pediatrics, gynecology and obstetrics and general surgery</a:t>
            </a:r>
            <a:endParaRPr lang="sr-Latn-RS" sz="2600" dirty="0" smtClean="0"/>
          </a:p>
          <a:p>
            <a:r>
              <a:rPr lang="en-US" sz="2600" dirty="0" smtClean="0"/>
              <a:t> 3) laboratory, radiological and other diagnostics in accordance with their activity </a:t>
            </a:r>
            <a:endParaRPr lang="sr-Latn-RS" sz="2600" dirty="0" smtClean="0"/>
          </a:p>
          <a:p>
            <a:r>
              <a:rPr lang="en-US" sz="2600" dirty="0" smtClean="0"/>
              <a:t>4) anesthesiology with resuscitation and intensive therapy </a:t>
            </a:r>
            <a:endParaRPr lang="sr-Latn-RS" sz="2600" dirty="0" smtClean="0"/>
          </a:p>
          <a:p>
            <a:r>
              <a:rPr lang="en-US" sz="2600" dirty="0" smtClean="0"/>
              <a:t>5) pharmacy activities, through the hospital pharmacy.</a:t>
            </a:r>
          </a:p>
          <a:p>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The special hospital performs specialist consultation and inpatient health care in the area for which it was founded</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3956"/>
            <a:ext cx="12192001" cy="6865913"/>
            <a:chOff x="0" y="-3956"/>
            <a:chExt cx="12192001" cy="6865913"/>
          </a:xfrm>
        </p:grpSpPr>
        <p:pic>
          <p:nvPicPr>
            <p:cNvPr id="7" name="稻壳天启设计原创模板"/>
            <p:cNvPicPr>
              <a:picLocks noChangeAspect="1"/>
            </p:cNvPicPr>
            <p:nvPr/>
          </p:nvPicPr>
          <p:blipFill rotWithShape="1">
            <a:blip r:embed="rId3" cstate="print">
              <a:extLst>
                <a:ext uri="{BEBA8EAE-BF5A-486C-A8C5-ECC9F3942E4B}">
                  <a14:imgProps xmlns="" xmlns:a14="http://schemas.microsoft.com/office/drawing/2010/main">
                    <a14:imgLayer r:embed="rId4">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14"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8" name="稻壳天启设计原创模板"/>
            <p:cNvSpPr/>
            <p:nvPr/>
          </p:nvSpPr>
          <p:spPr>
            <a:xfrm>
              <a:off x="0" y="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10"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12" name="稻壳天启设计原创模板"/>
            <p:cNvPicPr>
              <a:picLocks noChangeAspect="1"/>
            </p:cNvPicPr>
            <p:nvPr/>
          </p:nvPicPr>
          <p:blipFill rotWithShape="1">
            <a:blip r:embed="rId7" cstate="print">
              <a:extLst>
                <a:ext uri="{28A0092B-C50C-407E-A947-70E740481C1C}">
                  <a14:useLocalDpi xmlns="" xmlns:a14="http://schemas.microsoft.com/office/drawing/2010/main" val="0"/>
                </a:ext>
              </a:extLst>
            </a:blip>
            <a:srcRect l="83552" t="81987" r="8176"/>
            <a:stretch>
              <a:fillRect/>
            </a:stretch>
          </p:blipFill>
          <p:spPr>
            <a:xfrm rot="16200000">
              <a:off x="7634659" y="1567872"/>
              <a:ext cx="1426280" cy="2196190"/>
            </a:xfrm>
            <a:prstGeom prst="rect">
              <a:avLst/>
            </a:prstGeom>
          </p:spPr>
        </p:pic>
      </p:grpSp>
      <p:sp>
        <p:nvSpPr>
          <p:cNvPr id="20" name="稻壳天启设计原创模板"/>
          <p:cNvSpPr txBox="1"/>
          <p:nvPr/>
        </p:nvSpPr>
        <p:spPr>
          <a:xfrm>
            <a:off x="3290016" y="2481275"/>
            <a:ext cx="394335" cy="1014730"/>
          </a:xfrm>
          <a:prstGeom prst="rect">
            <a:avLst/>
          </a:prstGeom>
          <a:noFill/>
          <a:ln w="9525">
            <a:noFill/>
          </a:ln>
          <a:effectLst>
            <a:outerShdw blurRad="50800" dist="50800" dir="5400000" algn="ctr" rotWithShape="0">
              <a:srgbClr val="000000">
                <a:alpha val="50000"/>
              </a:srgbClr>
            </a:outerShdw>
          </a:effectLst>
        </p:spPr>
        <p:txBody>
          <a:bodyPr wrap="none" anchor="t">
            <a:spAutoFit/>
          </a:bodyPr>
          <a:lstStyle/>
          <a:p>
            <a:pPr>
              <a:buFont typeface="Arial" panose="020B0604020202020204" pitchFamily="34" charset="0"/>
            </a:pPr>
            <a:r>
              <a:rPr lang="en-US" altLang="zh-CN" sz="6000" b="1" dirty="0">
                <a:solidFill>
                  <a:srgbClr val="7CBBCD"/>
                </a:solidFill>
                <a:latin typeface="Arial" panose="020B0604020202020204" pitchFamily="34" charset="0"/>
                <a:ea typeface="Arial" panose="020B0604020202020204" pitchFamily="34" charset="0"/>
              </a:rPr>
              <a:t> </a:t>
            </a:r>
            <a:endParaRPr lang="en-US" sz="60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sp>
        <p:nvSpPr>
          <p:cNvPr id="21" name="稻壳天启设计原创模板"/>
          <p:cNvSpPr/>
          <p:nvPr/>
        </p:nvSpPr>
        <p:spPr>
          <a:xfrm>
            <a:off x="2275840" y="2967990"/>
            <a:ext cx="9178290" cy="923330"/>
          </a:xfrm>
          <a:prstGeom prst="rect">
            <a:avLst/>
          </a:prstGeom>
          <a:effectLst>
            <a:outerShdw blurRad="50800" dist="50800" dir="5400000" algn="ctr" rotWithShape="0">
              <a:srgbClr val="000000">
                <a:alpha val="50000"/>
              </a:srgbClr>
            </a:outerShdw>
          </a:effectLst>
        </p:spPr>
        <p:txBody>
          <a:bodyPr wrap="square">
            <a:spAutoFit/>
          </a:bodyPr>
          <a:lstStyle/>
          <a:p>
            <a:pPr algn="ctr"/>
            <a:r>
              <a:rPr lang="en-US" altLang="en-US" sz="5400" b="1" dirty="0" smtClean="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TERTIARY HEALTH CARE</a:t>
            </a:r>
            <a:endPar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endParaRPr>
          </a:p>
        </p:txBody>
      </p:sp>
      <p:pic>
        <p:nvPicPr>
          <p:cNvPr id="9" name="Picture 8" descr="Picture1-removebg-preview (1)"/>
          <p:cNvPicPr>
            <a:picLocks noChangeAspect="1"/>
          </p:cNvPicPr>
          <p:nvPr/>
        </p:nvPicPr>
        <p:blipFill>
          <a:blip r:embed="rId8" cstate="print"/>
          <a:stretch>
            <a:fillRect/>
          </a:stretch>
        </p:blipFill>
        <p:spPr>
          <a:xfrm>
            <a:off x="5285742" y="188925"/>
            <a:ext cx="2466338" cy="2969439"/>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38200" y="1786436"/>
            <a:ext cx="10515600" cy="4351338"/>
          </a:xfrm>
        </p:spPr>
        <p:txBody>
          <a:bodyPr/>
          <a:lstStyle/>
          <a:p>
            <a:r>
              <a:rPr lang="en-US" b="1" dirty="0" smtClean="0"/>
              <a:t>Health activity at the tertiary level </a:t>
            </a:r>
            <a:r>
              <a:rPr lang="en-US" dirty="0" smtClean="0"/>
              <a:t>of health care includes the provision of the </a:t>
            </a:r>
            <a:r>
              <a:rPr lang="en-US" b="1" dirty="0" smtClean="0"/>
              <a:t>most complex measures and procedures of health care and highly specialist-consultative and hospital health activities, as well as scientific research and educational activities</a:t>
            </a:r>
            <a:r>
              <a:rPr lang="en-US" dirty="0" smtClean="0"/>
              <a:t>, in accordance with the law regulating scientific research activities, i.e. educational activities.</a:t>
            </a:r>
            <a:endParaRPr lang="sr-Cyrl-RS" dirty="0" smtClean="0"/>
          </a:p>
          <a:p>
            <a:pPr>
              <a:buNone/>
            </a:pPr>
            <a:endParaRPr lang="sr-Cyrl-RS" dirty="0" smtClean="0"/>
          </a:p>
          <a:p>
            <a:r>
              <a:rPr lang="sr-Cyrl-RS" dirty="0" smtClean="0"/>
              <a:t>Е</a:t>
            </a:r>
            <a:r>
              <a:rPr lang="en-US" dirty="0" err="1" smtClean="0"/>
              <a:t>ducational</a:t>
            </a:r>
            <a:r>
              <a:rPr lang="en-US" dirty="0" smtClean="0"/>
              <a:t> and scientific research activity</a:t>
            </a:r>
            <a:endParaRPr lang="sr-Cyrl-RS" dirty="0" smtClean="0"/>
          </a:p>
          <a:p>
            <a:r>
              <a:rPr lang="en-US" b="1" dirty="0" smtClean="0"/>
              <a:t>In the headquarters of the Faculty of Health Professions</a:t>
            </a:r>
            <a:r>
              <a:rPr lang="en-US" dirty="0" smtClean="0"/>
              <a:t>.</a:t>
            </a:r>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613"/>
            <a:ext cx="10515600" cy="1325563"/>
          </a:xfrm>
        </p:spPr>
        <p:txBody>
          <a:bodyPr/>
          <a:lstStyle/>
          <a:p>
            <a:r>
              <a:rPr lang="en-US" dirty="0" smtClean="0"/>
              <a:t>                    Institutions</a:t>
            </a:r>
            <a:endParaRPr lang="en-US" dirty="0"/>
          </a:p>
        </p:txBody>
      </p:sp>
      <p:sp>
        <p:nvSpPr>
          <p:cNvPr id="3" name="Content Placeholder 2"/>
          <p:cNvSpPr>
            <a:spLocks noGrp="1"/>
          </p:cNvSpPr>
          <p:nvPr>
            <p:ph idx="1"/>
          </p:nvPr>
        </p:nvSpPr>
        <p:spPr>
          <a:xfrm>
            <a:off x="838200" y="1149531"/>
            <a:ext cx="11049000" cy="5027432"/>
          </a:xfrm>
        </p:spPr>
        <p:txBody>
          <a:bodyPr>
            <a:normAutofit fontScale="92500" lnSpcReduction="10000"/>
          </a:bodyPr>
          <a:lstStyle/>
          <a:p>
            <a:r>
              <a:rPr lang="en-US" b="1" dirty="0" smtClean="0"/>
              <a:t>Clinic </a:t>
            </a:r>
            <a:r>
              <a:rPr lang="en-US" dirty="0" smtClean="0"/>
              <a:t>activity from a specific field of medicine ( 1 field), i.e. dental medicine.</a:t>
            </a:r>
          </a:p>
          <a:p>
            <a:r>
              <a:rPr lang="en-US" b="1" dirty="0" smtClean="0"/>
              <a:t>Institute </a:t>
            </a:r>
            <a:r>
              <a:rPr lang="en-US" dirty="0" smtClean="0"/>
              <a:t>highly specialized specialist consultative and inpatient healthcare activity or only highly specialized specialist consultative healthcare activity, from one or more areas of medicine or dental medicine</a:t>
            </a:r>
          </a:p>
          <a:p>
            <a:r>
              <a:rPr lang="en-US" b="1" dirty="0" smtClean="0"/>
              <a:t>Clinical Hospital Center </a:t>
            </a:r>
            <a:r>
              <a:rPr lang="en-US" dirty="0" smtClean="0"/>
              <a:t>specialist consultative and inpatient health care at the secondary level of health care and highly specialized specialist consultative and inpatient health care at the tertiary level of health care from several branches of medicine.</a:t>
            </a:r>
          </a:p>
          <a:p>
            <a:r>
              <a:rPr lang="en-US" b="1" dirty="0" smtClean="0"/>
              <a:t>University Clinical Center </a:t>
            </a:r>
            <a:r>
              <a:rPr lang="en-US" dirty="0" smtClean="0"/>
              <a:t>unites the activities of three or more clinics, i.e. institutes, which form an organizational and functional unit, which performs highly specialized specialist consultative and inpatient health activities from several fields of medicine</a:t>
            </a:r>
            <a:endParaRPr lang="en-US" dirty="0"/>
          </a:p>
        </p:txBody>
      </p:sp>
      <p:pic>
        <p:nvPicPr>
          <p:cNvPr id="17410" name="Picture 2" descr="University Clinical Centre of Serbia | LinkedIn"/>
          <p:cNvPicPr>
            <a:picLocks noChangeAspect="1" noChangeArrowheads="1"/>
          </p:cNvPicPr>
          <p:nvPr/>
        </p:nvPicPr>
        <p:blipFill>
          <a:blip r:embed="rId2" cstate="print"/>
          <a:srcRect/>
          <a:stretch>
            <a:fillRect/>
          </a:stretch>
        </p:blipFill>
        <p:spPr bwMode="auto">
          <a:xfrm>
            <a:off x="10018032" y="4953000"/>
            <a:ext cx="1905000" cy="1905000"/>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sr-Latn-RS" dirty="0" smtClean="0"/>
              <a:t>                                              </a:t>
            </a:r>
          </a:p>
          <a:p>
            <a:pPr>
              <a:buNone/>
            </a:pPr>
            <a:endParaRPr lang="sr-Latn-RS" dirty="0" smtClean="0"/>
          </a:p>
          <a:p>
            <a:pPr>
              <a:buNone/>
            </a:pPr>
            <a:endParaRPr lang="sr-Latn-RS" dirty="0" smtClean="0"/>
          </a:p>
          <a:p>
            <a:pPr>
              <a:buNone/>
            </a:pPr>
            <a:endParaRPr lang="sr-Latn-RS" dirty="0" smtClean="0"/>
          </a:p>
          <a:p>
            <a:pPr>
              <a:buNone/>
            </a:pPr>
            <a:r>
              <a:rPr lang="sr-Latn-RS" dirty="0" smtClean="0"/>
              <a:t>                                        THANK YOU</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What constitutes a health service</a:t>
            </a:r>
            <a:br>
              <a:rPr lang="en-US" sz="3600" b="1" dirty="0" smtClean="0"/>
            </a:br>
            <a:endParaRPr lang="en-US" sz="3600" b="1" dirty="0">
              <a:latin typeface="+mn-lt"/>
            </a:endParaRPr>
          </a:p>
        </p:txBody>
      </p:sp>
      <p:sp>
        <p:nvSpPr>
          <p:cNvPr id="3" name="Content Placeholder 2"/>
          <p:cNvSpPr>
            <a:spLocks noGrp="1"/>
          </p:cNvSpPr>
          <p:nvPr>
            <p:ph sz="quarter" idx="1"/>
          </p:nvPr>
        </p:nvSpPr>
        <p:spPr>
          <a:xfrm>
            <a:off x="239349" y="1052737"/>
            <a:ext cx="11343051" cy="4525963"/>
          </a:xfrm>
        </p:spPr>
        <p:txBody>
          <a:bodyPr>
            <a:normAutofit fontScale="92500" lnSpcReduction="20000"/>
          </a:bodyPr>
          <a:lstStyle/>
          <a:p>
            <a:pPr>
              <a:buNone/>
            </a:pPr>
            <a:endParaRPr lang="sr-Cyrl-RS" dirty="0" smtClean="0"/>
          </a:p>
          <a:p>
            <a:pPr>
              <a:buNone/>
            </a:pPr>
            <a:r>
              <a:rPr lang="en-US" sz="2600" dirty="0" smtClean="0"/>
              <a:t>Health institutions and private practice; Healthcare workers and healthcare associates who perform healthcare activities in healthcare institutions and in private practice.</a:t>
            </a:r>
          </a:p>
          <a:p>
            <a:pPr>
              <a:buNone/>
            </a:pPr>
            <a:endParaRPr lang="sr-Cyrl-RS" sz="2600" dirty="0" smtClean="0"/>
          </a:p>
          <a:p>
            <a:pPr>
              <a:buNone/>
            </a:pPr>
            <a:r>
              <a:rPr lang="sr-Cyrl-RS" sz="2600" dirty="0" smtClean="0"/>
              <a:t>   </a:t>
            </a:r>
          </a:p>
          <a:p>
            <a:pPr>
              <a:buNone/>
            </a:pPr>
            <a:endParaRPr lang="sr-Cyrl-RS" sz="2600" dirty="0" smtClean="0"/>
          </a:p>
          <a:p>
            <a:pPr>
              <a:buNone/>
            </a:pPr>
            <a:r>
              <a:rPr lang="en-US" sz="2600" dirty="0" smtClean="0"/>
              <a:t>A healthcare institution performs healthcare activities, and a private practice performs certain tasks of healthcare activities.</a:t>
            </a:r>
          </a:p>
          <a:p>
            <a:pPr>
              <a:buNone/>
            </a:pPr>
            <a:endParaRPr lang="en-US" dirty="0" smtClean="0"/>
          </a:p>
          <a:p>
            <a:pPr>
              <a:buNone/>
            </a:pPr>
            <a:endParaRPr lang="sr-Cyrl-RS" dirty="0" smtClean="0"/>
          </a:p>
          <a:p>
            <a:pPr>
              <a:buNone/>
            </a:pPr>
            <a:r>
              <a:rPr lang="sr-Cyrl-RS" dirty="0" smtClean="0"/>
              <a:t>    </a:t>
            </a:r>
            <a:endParaRPr lang="en-US" sz="2400" dirty="0" smtClean="0">
              <a:solidFill>
                <a:schemeClr val="tx1"/>
              </a:solidFill>
            </a:endParaRPr>
          </a:p>
          <a:p>
            <a:endParaRPr lang="en-US" dirty="0"/>
          </a:p>
        </p:txBody>
      </p:sp>
      <p:pic>
        <p:nvPicPr>
          <p:cNvPr id="4" name="Picture 3" descr="Резултат слика за здравствени радници"/>
          <p:cNvPicPr/>
          <p:nvPr/>
        </p:nvPicPr>
        <p:blipFill>
          <a:blip r:embed="rId2" cstate="print"/>
          <a:srcRect/>
          <a:stretch>
            <a:fillRect/>
          </a:stretch>
        </p:blipFill>
        <p:spPr bwMode="auto">
          <a:xfrm>
            <a:off x="6672064" y="4365104"/>
            <a:ext cx="3936437" cy="1944216"/>
          </a:xfrm>
          <a:prstGeom prst="rect">
            <a:avLst/>
          </a:prstGeom>
          <a:noFill/>
          <a:ln w="9525">
            <a:noFill/>
            <a:miter lim="800000"/>
            <a:headEnd/>
            <a:tailEnd/>
          </a:ln>
        </p:spPr>
      </p:pic>
    </p:spTree>
  </p:cSld>
  <p:clrMapOvr>
    <a:masterClrMapping/>
  </p:clrMapOvr>
  <p:transition advTm="30118"/>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3"/>
          <p:cNvSpPr>
            <a:spLocks noGrp="1"/>
          </p:cNvSpPr>
          <p:nvPr>
            <p:ph idx="1"/>
          </p:nvPr>
        </p:nvSpPr>
        <p:spPr>
          <a:xfrm>
            <a:off x="1583499" y="1628800"/>
            <a:ext cx="7112000" cy="2224088"/>
          </a:xfrm>
        </p:spPr>
        <p:txBody>
          <a:bodyPr>
            <a:normAutofit/>
          </a:bodyPr>
          <a:lstStyle/>
          <a:p>
            <a:pPr>
              <a:lnSpc>
                <a:spcPct val="90000"/>
              </a:lnSpc>
            </a:pPr>
            <a:r>
              <a:rPr lang="en-US" sz="2400" dirty="0" smtClean="0"/>
              <a:t>Human resources</a:t>
            </a:r>
          </a:p>
          <a:p>
            <a:pPr>
              <a:lnSpc>
                <a:spcPct val="90000"/>
              </a:lnSpc>
            </a:pPr>
            <a:r>
              <a:rPr lang="en-US" sz="2400" dirty="0" smtClean="0"/>
              <a:t> Space</a:t>
            </a:r>
          </a:p>
          <a:p>
            <a:pPr>
              <a:lnSpc>
                <a:spcPct val="90000"/>
              </a:lnSpc>
            </a:pPr>
            <a:r>
              <a:rPr lang="en-US" sz="2400" dirty="0" smtClean="0"/>
              <a:t> Equipment</a:t>
            </a:r>
          </a:p>
          <a:p>
            <a:pPr>
              <a:lnSpc>
                <a:spcPct val="90000"/>
              </a:lnSpc>
            </a:pPr>
            <a:r>
              <a:rPr lang="en-US" sz="2400" dirty="0" smtClean="0"/>
              <a:t> Medicines and medical devices</a:t>
            </a:r>
            <a:r>
              <a:rPr lang="sr-Cyrl-CS" sz="2400" dirty="0" smtClean="0"/>
              <a:t>	</a:t>
            </a:r>
            <a:endParaRPr lang="en-US" sz="2400" dirty="0" smtClean="0"/>
          </a:p>
        </p:txBody>
      </p:sp>
      <p:sp>
        <p:nvSpPr>
          <p:cNvPr id="294914" name="Rectangle 2"/>
          <p:cNvSpPr>
            <a:spLocks noGrp="1"/>
          </p:cNvSpPr>
          <p:nvPr>
            <p:ph type="title"/>
          </p:nvPr>
        </p:nvSpPr>
        <p:spPr>
          <a:xfrm>
            <a:off x="609600" y="44624"/>
            <a:ext cx="10058400" cy="1368152"/>
          </a:xfrm>
        </p:spPr>
        <p:txBody>
          <a:bodyPr anchor="b">
            <a:normAutofit/>
          </a:bodyPr>
          <a:lstStyle/>
          <a:p>
            <a:pPr>
              <a:defRPr/>
            </a:pPr>
            <a:r>
              <a:rPr lang="en-US" sz="3200" dirty="0" smtClean="0"/>
              <a:t>Conditions for the establishment of health institutions</a:t>
            </a:r>
            <a:br>
              <a:rPr lang="en-US" sz="3200" dirty="0" smtClean="0"/>
            </a:br>
            <a:endParaRPr lang="en-US" sz="3200" dirty="0" smtClean="0"/>
          </a:p>
        </p:txBody>
      </p:sp>
      <p:pic>
        <p:nvPicPr>
          <p:cNvPr id="6" name="Picture 5" descr="Резултат слика за здравствене установе"/>
          <p:cNvPicPr/>
          <p:nvPr/>
        </p:nvPicPr>
        <p:blipFill>
          <a:blip r:embed="rId3" cstate="print"/>
          <a:srcRect/>
          <a:stretch>
            <a:fillRect/>
          </a:stretch>
        </p:blipFill>
        <p:spPr bwMode="auto">
          <a:xfrm>
            <a:off x="1871531" y="3861048"/>
            <a:ext cx="8448939" cy="2160240"/>
          </a:xfrm>
          <a:prstGeom prst="rect">
            <a:avLst/>
          </a:prstGeom>
          <a:noFill/>
          <a:ln w="9525">
            <a:noFill/>
            <a:miter lim="800000"/>
            <a:headEnd/>
            <a:tailEnd/>
          </a:ln>
        </p:spPr>
      </p:pic>
    </p:spTree>
  </p:cSld>
  <p:clrMapOvr>
    <a:masterClrMapping/>
  </p:clrMapOvr>
  <p:transition advTm="31428"/>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5"/>
          <p:cNvGrpSpPr/>
          <p:nvPr/>
        </p:nvGrpSpPr>
        <p:grpSpPr>
          <a:xfrm>
            <a:off x="-1" y="26056"/>
            <a:ext cx="12192001" cy="6858000"/>
            <a:chOff x="-1" y="-3880"/>
            <a:chExt cx="12192001" cy="6858000"/>
          </a:xfrm>
        </p:grpSpPr>
        <p:pic>
          <p:nvPicPr>
            <p:cNvPr id="47" name="图片 46"/>
            <p:cNvPicPr>
              <a:picLocks noChangeAspect="1"/>
            </p:cNvPicPr>
            <p:nvPr/>
          </p:nvPicPr>
          <p:blipFill rotWithShape="1">
            <a:blip r:embed="rId3" cstate="print">
              <a:extLst>
                <a:ext uri="{BEBA8EAE-BF5A-486C-A8C5-ECC9F3942E4B}">
                  <a14:imgProps xmlns="" xmlns:a14="http://schemas.microsoft.com/office/drawing/2010/main">
                    <a14:imgLayer r:embed="rId4">
                      <a14:imgEffect>
                        <a14:colorTemperature colorTemp="11500"/>
                      </a14:imgEffect>
                    </a14:imgLayer>
                  </a14:imgProps>
                </a:ext>
                <a:ext uri="{28A0092B-C50C-407E-A947-70E740481C1C}">
                  <a14:useLocalDpi xmlns="" xmlns:a14="http://schemas.microsoft.com/office/drawing/2010/main" val="0"/>
                </a:ext>
              </a:extLst>
            </a:blip>
            <a:srcRect l="-1516" r="60812" b="47098"/>
            <a:stretch>
              <a:fillRect/>
            </a:stretch>
          </p:blipFill>
          <p:spPr>
            <a:xfrm rot="16200000">
              <a:off x="-392893" y="392894"/>
              <a:ext cx="1997051" cy="1211263"/>
            </a:xfrm>
            <a:prstGeom prst="rect">
              <a:avLst/>
            </a:prstGeom>
          </p:spPr>
        </p:pic>
        <p:pic>
          <p:nvPicPr>
            <p:cNvPr id="48" name="图片 47"/>
            <p:cNvPicPr>
              <a:picLocks noChangeAspect="1"/>
            </p:cNvPicPr>
            <p:nvPr/>
          </p:nvPicPr>
          <p:blipFill rotWithShape="1">
            <a:blip r:embed="rId5" cstate="print">
              <a:extLst>
                <a:ext uri="{28A0092B-C50C-407E-A947-70E740481C1C}">
                  <a14:useLocalDpi xmlns="" xmlns:a14="http://schemas.microsoft.com/office/drawing/2010/main" val="0"/>
                </a:ext>
              </a:extLst>
            </a:blip>
            <a:srcRect t="64688" r="202" b="490"/>
            <a:stretch>
              <a:fillRect/>
            </a:stretch>
          </p:blipFill>
          <p:spPr>
            <a:xfrm rot="5400000" flipV="1">
              <a:off x="7989537" y="2583216"/>
              <a:ext cx="6785679" cy="1619247"/>
            </a:xfrm>
            <a:prstGeom prst="rect">
              <a:avLst/>
            </a:prstGeom>
          </p:spPr>
        </p:pic>
        <p:sp>
          <p:nvSpPr>
            <p:cNvPr id="49" name="矩形 48"/>
            <p:cNvSpPr/>
            <p:nvPr/>
          </p:nvSpPr>
          <p:spPr>
            <a:xfrm>
              <a:off x="-1" y="-388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grpSp>
      <p:sp>
        <p:nvSpPr>
          <p:cNvPr id="21" name="稻壳天启设计原创模板"/>
          <p:cNvSpPr/>
          <p:nvPr/>
        </p:nvSpPr>
        <p:spPr>
          <a:xfrm>
            <a:off x="1379855" y="297180"/>
            <a:ext cx="9432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THE RIGHT TO HEALTH CARE</a:t>
            </a:r>
          </a:p>
        </p:txBody>
      </p:sp>
      <p:sp>
        <p:nvSpPr>
          <p:cNvPr id="17" name="天启设计模板，盗取必究"/>
          <p:cNvSpPr/>
          <p:nvPr/>
        </p:nvSpPr>
        <p:spPr>
          <a:xfrm>
            <a:off x="254000" y="3076257"/>
            <a:ext cx="6515735" cy="216471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44" name="矩形 28"/>
          <p:cNvSpPr/>
          <p:nvPr/>
        </p:nvSpPr>
        <p:spPr>
          <a:xfrm>
            <a:off x="432435" y="3405505"/>
            <a:ext cx="5664835" cy="1785938"/>
          </a:xfrm>
          <a:prstGeom prst="rect">
            <a:avLst/>
          </a:prstGeom>
          <a:noFill/>
          <a:ln w="9525">
            <a:noFill/>
          </a:ln>
        </p:spPr>
        <p:txBody>
          <a:bodyPr wrap="square" lIns="0" tIns="0" rIns="0" bIns="0" anchor="t">
            <a:spAutoFit/>
          </a:bodyPr>
          <a:lstStyle/>
          <a:p>
            <a:pPr algn="just" defTabSz="1216025">
              <a:lnSpc>
                <a:spcPct val="120000"/>
              </a:lnSpc>
              <a:spcBef>
                <a:spcPct val="20000"/>
              </a:spcBef>
            </a:pPr>
            <a:r>
              <a:rPr lang="zh-CN" altLang="en-US"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The right to healthcare, often referred to as the right to health, is a fundamental human right recognized by various international declarations, treaties, and constitutions. It encompasses the entitlement of individuals to access quality healthcare services without discrimination and to live in conditions that promote overall health and well-being</a:t>
            </a:r>
            <a:r>
              <a:rPr lang="sr-Latn-RS" altLang="zh-CN" sz="1400" b="1" dirty="0">
                <a:solidFill>
                  <a:schemeClr val="tx1">
                    <a:lumMod val="65000"/>
                    <a:lumOff val="35000"/>
                  </a:schemeClr>
                </a:solidFill>
                <a:latin typeface="Arial" panose="020B0604020202020204" pitchFamily="34" charset="0"/>
                <a:ea typeface="Arial" panose="020B0604020202020204" pitchFamily="34" charset="0"/>
                <a:sym typeface="Arial" panose="020B0604020202020204" pitchFamily="34" charset="0"/>
              </a:rPr>
              <a:t>. Key points regarding the right to healthcare include:</a:t>
            </a:r>
          </a:p>
        </p:txBody>
      </p:sp>
      <p:sp>
        <p:nvSpPr>
          <p:cNvPr id="13" name="天启设计模板，盗取必究"/>
          <p:cNvSpPr/>
          <p:nvPr/>
        </p:nvSpPr>
        <p:spPr>
          <a:xfrm>
            <a:off x="7879715" y="190309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latin typeface="Arial" panose="020B0604020202020204" pitchFamily="34" charset="0"/>
                <a:sym typeface="Arial" panose="020B0604020202020204" pitchFamily="34" charset="0"/>
              </a:rPr>
              <a:t>Universal Access</a:t>
            </a:r>
          </a:p>
        </p:txBody>
      </p:sp>
      <p:sp>
        <p:nvSpPr>
          <p:cNvPr id="15" name="天启设计模板，盗取必究"/>
          <p:cNvSpPr/>
          <p:nvPr/>
        </p:nvSpPr>
        <p:spPr>
          <a:xfrm>
            <a:off x="7879715" y="450151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latin typeface="Arial" panose="020B0604020202020204" pitchFamily="34" charset="0"/>
                <a:sym typeface="Arial" panose="020B0604020202020204" pitchFamily="34" charset="0"/>
              </a:rPr>
              <a:t>Affordability</a:t>
            </a:r>
          </a:p>
        </p:txBody>
      </p:sp>
      <p:sp>
        <p:nvSpPr>
          <p:cNvPr id="16" name="天启设计模板，盗取必究"/>
          <p:cNvSpPr/>
          <p:nvPr/>
        </p:nvSpPr>
        <p:spPr>
          <a:xfrm>
            <a:off x="7879715" y="573087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latin typeface="Arial" panose="020B0604020202020204" pitchFamily="34" charset="0"/>
                <a:sym typeface="Arial" panose="020B0604020202020204" pitchFamily="34" charset="0"/>
              </a:rPr>
              <a:t>Preventive and Curative Care</a:t>
            </a:r>
          </a:p>
        </p:txBody>
      </p:sp>
      <p:sp>
        <p:nvSpPr>
          <p:cNvPr id="18" name="天启设计模板，盗取必究"/>
          <p:cNvSpPr/>
          <p:nvPr/>
        </p:nvSpPr>
        <p:spPr>
          <a:xfrm>
            <a:off x="7879715" y="3188335"/>
            <a:ext cx="3444875" cy="970280"/>
          </a:xfrm>
          <a:prstGeom prst="rect">
            <a:avLst/>
          </a:prstGeom>
          <a:solidFill>
            <a:srgbClr val="7CBBCD"/>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b="1" dirty="0">
                <a:latin typeface="Arial" panose="020B0604020202020204" pitchFamily="34" charset="0"/>
                <a:sym typeface="Arial" panose="020B0604020202020204" pitchFamily="34" charset="0"/>
              </a:rPr>
              <a:t>Equity and Non-Discrimination</a:t>
            </a:r>
          </a:p>
        </p:txBody>
      </p:sp>
      <p:cxnSp>
        <p:nvCxnSpPr>
          <p:cNvPr id="19" name="Straight Arrow Connector 18"/>
          <p:cNvCxnSpPr/>
          <p:nvPr/>
        </p:nvCxnSpPr>
        <p:spPr>
          <a:xfrm flipV="1">
            <a:off x="6881495" y="2561590"/>
            <a:ext cx="786765" cy="6267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6734175" y="3647440"/>
            <a:ext cx="1043940" cy="2241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734175" y="4331335"/>
            <a:ext cx="946150" cy="4305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820535" y="5032375"/>
            <a:ext cx="835660" cy="7493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0" y="-7766"/>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 xmlns:a14="http://schemas.microsoft.com/office/drawing/2010/main">
                    <a14:imgLayer r:embed="rId3">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506855" y="36195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GLOBAL RIGHTS TO HEALTH CARE</a:t>
            </a:r>
          </a:p>
        </p:txBody>
      </p:sp>
      <p:sp>
        <p:nvSpPr>
          <p:cNvPr id="17" name="天启设计模板，盗取必究"/>
          <p:cNvSpPr/>
          <p:nvPr/>
        </p:nvSpPr>
        <p:spPr>
          <a:xfrm>
            <a:off x="3222143" y="2428739"/>
            <a:ext cx="638683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201823" y="3013075"/>
            <a:ext cx="6407150" cy="1476375"/>
          </a:xfrm>
          <a:prstGeom prst="rect">
            <a:avLst/>
          </a:prstGeom>
          <a:noFill/>
        </p:spPr>
        <p:txBody>
          <a:bodyPr wrap="square" rtlCol="0">
            <a:spAutoFit/>
          </a:bodyPr>
          <a:lstStyle/>
          <a:p>
            <a:pPr algn="just"/>
            <a:r>
              <a:rPr lang="sr-Latn-RS" altLang="zh-CN" dirty="0">
                <a:latin typeface="Arial" panose="020B0604020202020204" pitchFamily="34" charset="0"/>
                <a:ea typeface="Arial" panose="020B0604020202020204" pitchFamily="34" charset="0"/>
                <a:sym typeface="+mn-ea"/>
              </a:rPr>
              <a:t>It is important to note that while the right to healthcare is recognized globally as a human right, its implementation can vary depending on the country, economic conditions, and political environment. </a:t>
            </a:r>
            <a:r>
              <a:rPr lang="sr-Latn-RS" altLang="zh-CN" b="1" dirty="0">
                <a:latin typeface="Arial" panose="020B0604020202020204" pitchFamily="34" charset="0"/>
                <a:ea typeface="Arial" panose="020B0604020202020204" pitchFamily="34" charset="0"/>
                <a:sym typeface="+mn-ea"/>
              </a:rPr>
              <a:t>Each country has a responsibility to </a:t>
            </a:r>
            <a:r>
              <a:rPr lang="sr-Latn-RS" altLang="zh-CN" b="1" dirty="0" err="1">
                <a:latin typeface="Arial" panose="020B0604020202020204" pitchFamily="34" charset="0"/>
                <a:ea typeface="Arial" panose="020B0604020202020204" pitchFamily="34" charset="0"/>
                <a:sym typeface="+mn-ea"/>
              </a:rPr>
              <a:t>the</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access</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of</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healthcare</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for</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all</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its</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citizens</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and</a:t>
            </a:r>
            <a:r>
              <a:rPr lang="sr-Latn-RS" altLang="zh-CN" b="1" dirty="0">
                <a:latin typeface="Arial" panose="020B0604020202020204" pitchFamily="34" charset="0"/>
                <a:ea typeface="Arial" panose="020B0604020202020204" pitchFamily="34" charset="0"/>
                <a:sym typeface="+mn-ea"/>
              </a:rPr>
              <a:t> </a:t>
            </a:r>
            <a:r>
              <a:rPr lang="sr-Latn-RS" altLang="zh-CN" b="1" dirty="0" err="1">
                <a:latin typeface="Arial" panose="020B0604020202020204" pitchFamily="34" charset="0"/>
                <a:ea typeface="Arial" panose="020B0604020202020204" pitchFamily="34" charset="0"/>
                <a:sym typeface="+mn-ea"/>
              </a:rPr>
              <a:t>residents</a:t>
            </a:r>
            <a:r>
              <a:rPr lang="sr-Latn-RS" altLang="zh-CN" dirty="0">
                <a:latin typeface="Arial" panose="020B0604020202020204" pitchFamily="34" charset="0"/>
                <a:ea typeface="Arial" panose="020B0604020202020204" pitchFamily="34" charset="0"/>
                <a:sym typeface="+mn-ea"/>
              </a:rPr>
              <a:t>.</a:t>
            </a:r>
          </a:p>
        </p:txBody>
      </p:sp>
    </p:spTree>
  </p:cSld>
  <p:clrMapOvr>
    <a:masterClrMapping/>
  </p:clrMapOvr>
  <p:transition spd="slow"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2"/>
          <p:cNvGrpSpPr/>
          <p:nvPr/>
        </p:nvGrpSpPr>
        <p:grpSpPr>
          <a:xfrm>
            <a:off x="0" y="18360"/>
            <a:ext cx="12192001" cy="6865913"/>
            <a:chOff x="0" y="-3956"/>
            <a:chExt cx="12192001" cy="6865913"/>
          </a:xfrm>
        </p:grpSpPr>
        <p:pic>
          <p:nvPicPr>
            <p:cNvPr id="24" name="稻壳天启设计原创模板"/>
            <p:cNvPicPr>
              <a:picLocks noChangeAspect="1"/>
            </p:cNvPicPr>
            <p:nvPr/>
          </p:nvPicPr>
          <p:blipFill rotWithShape="1">
            <a:blip r:embed="rId2" cstate="print">
              <a:extLst>
                <a:ext uri="{BEBA8EAE-BF5A-486C-A8C5-ECC9F3942E4B}">
                  <a14:imgProps xmlns="" xmlns:a14="http://schemas.microsoft.com/office/drawing/2010/main">
                    <a14:imgLayer r:embed="rId3">
                      <a14:imgEffect>
                        <a14:colorTemperature colorTemp="11500"/>
                      </a14:imgEffect>
                    </a14:imgLayer>
                  </a14:imgProps>
                </a:ext>
                <a:ext uri="{28A0092B-C50C-407E-A947-70E740481C1C}">
                  <a14:useLocalDpi xmlns="" xmlns:a14="http://schemas.microsoft.com/office/drawing/2010/main" val="0"/>
                </a:ext>
              </a:extLst>
            </a:blip>
            <a:srcRect l="29115" r="14635" b="47098"/>
            <a:stretch>
              <a:fillRect/>
            </a:stretch>
          </p:blipFill>
          <p:spPr>
            <a:xfrm rot="16200000">
              <a:off x="-1924049" y="1924050"/>
              <a:ext cx="6858000" cy="3009900"/>
            </a:xfrm>
            <a:prstGeom prst="rect">
              <a:avLst/>
            </a:prstGeom>
          </p:spPr>
        </p:pic>
        <p:pic>
          <p:nvPicPr>
            <p:cNvPr id="25" name="稻壳天启设计原创模板"/>
            <p:cNvPicPr>
              <a:picLocks noChangeAspect="1"/>
            </p:cNvPicPr>
            <p:nvPr/>
          </p:nvPicPr>
          <p:blipFill rotWithShape="1">
            <a:blip r:embed="rId4" cstate="print">
              <a:extLst>
                <a:ext uri="{28A0092B-C50C-407E-A947-70E740481C1C}">
                  <a14:useLocalDpi xmlns="" xmlns:a14="http://schemas.microsoft.com/office/drawing/2010/main" val="0"/>
                </a:ext>
              </a:extLst>
            </a:blip>
            <a:srcRect t="64688" r="202" b="490"/>
            <a:stretch>
              <a:fillRect/>
            </a:stretch>
          </p:blipFill>
          <p:spPr>
            <a:xfrm rot="5400000" flipV="1">
              <a:off x="7949420" y="2619377"/>
              <a:ext cx="6865913" cy="1619247"/>
            </a:xfrm>
            <a:prstGeom prst="rect">
              <a:avLst/>
            </a:prstGeom>
          </p:spPr>
        </p:pic>
        <p:sp>
          <p:nvSpPr>
            <p:cNvPr id="26" name="稻壳天启设计原创模板"/>
            <p:cNvSpPr/>
            <p:nvPr/>
          </p:nvSpPr>
          <p:spPr>
            <a:xfrm>
              <a:off x="0" y="3810"/>
              <a:ext cx="12192001" cy="6858000"/>
            </a:xfrm>
            <a:prstGeom prst="rect">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Arial" panose="020B0604020202020204" pitchFamily="34" charset="0"/>
              </a:endParaRPr>
            </a:p>
          </p:txBody>
        </p:sp>
        <p:pic>
          <p:nvPicPr>
            <p:cNvPr id="33" name="稻壳天启设计原创模板"/>
            <p:cNvPicPr>
              <a:picLocks noChangeAspect="1"/>
            </p:cNvPicPr>
            <p:nvPr/>
          </p:nvPicPr>
          <p:blipFill rotWithShape="1">
            <a:blip r:embed="rId5" cstate="print">
              <a:extLst>
                <a:ext uri="{28A0092B-C50C-407E-A947-70E740481C1C}">
                  <a14:useLocalDpi xmlns="" xmlns:a14="http://schemas.microsoft.com/office/drawing/2010/main" val="0"/>
                </a:ext>
              </a:extLst>
            </a:blip>
            <a:srcRect l="93958" t="14913" r="1348" b="78021"/>
            <a:stretch>
              <a:fillRect/>
            </a:stretch>
          </p:blipFill>
          <p:spPr>
            <a:xfrm rot="16200000">
              <a:off x="10643660" y="5650745"/>
              <a:ext cx="647701" cy="504068"/>
            </a:xfrm>
            <a:prstGeom prst="rect">
              <a:avLst/>
            </a:prstGeom>
          </p:spPr>
        </p:pic>
        <p:pic>
          <p:nvPicPr>
            <p:cNvPr id="35" name="稻壳天启设计原创模板"/>
            <p:cNvPicPr>
              <a:picLocks noChangeAspect="1"/>
            </p:cNvPicPr>
            <p:nvPr/>
          </p:nvPicPr>
          <p:blipFill rotWithShape="1">
            <a:blip r:embed="rId6" cstate="print">
              <a:extLst>
                <a:ext uri="{28A0092B-C50C-407E-A947-70E740481C1C}">
                  <a14:useLocalDpi xmlns="" xmlns:a14="http://schemas.microsoft.com/office/drawing/2010/main" val="0"/>
                </a:ext>
              </a:extLst>
            </a:blip>
            <a:srcRect l="83552" t="81987" r="8176"/>
            <a:stretch>
              <a:fillRect/>
            </a:stretch>
          </p:blipFill>
          <p:spPr>
            <a:xfrm rot="16200000">
              <a:off x="9571806" y="1706302"/>
              <a:ext cx="1426280" cy="2196190"/>
            </a:xfrm>
            <a:prstGeom prst="rect">
              <a:avLst/>
            </a:prstGeom>
          </p:spPr>
        </p:pic>
      </p:grpSp>
      <p:sp>
        <p:nvSpPr>
          <p:cNvPr id="21" name="稻壳天启设计原创模板"/>
          <p:cNvSpPr/>
          <p:nvPr/>
        </p:nvSpPr>
        <p:spPr>
          <a:xfrm>
            <a:off x="1506855" y="361950"/>
            <a:ext cx="9178290" cy="1753235"/>
          </a:xfrm>
          <a:prstGeom prst="rect">
            <a:avLst/>
          </a:prstGeom>
          <a:effectLst>
            <a:outerShdw blurRad="50800" dist="50800" dir="5400000" algn="ctr" rotWithShape="0">
              <a:srgbClr val="000000">
                <a:alpha val="50000"/>
              </a:srgbClr>
            </a:outerShdw>
          </a:effectLst>
        </p:spPr>
        <p:txBody>
          <a:bodyPr wrap="square">
            <a:spAutoFit/>
          </a:bodyPr>
          <a:lstStyle/>
          <a:p>
            <a:pPr algn="ctr"/>
            <a:r>
              <a:rPr lang="sr-Latn-RS" altLang="en-US" sz="5400" b="1" dirty="0">
                <a:gradFill>
                  <a:gsLst>
                    <a:gs pos="0">
                      <a:srgbClr val="7EBEE1"/>
                    </a:gs>
                    <a:gs pos="54000">
                      <a:srgbClr val="FFC000"/>
                    </a:gs>
                    <a:gs pos="100000">
                      <a:srgbClr val="719DBA"/>
                    </a:gs>
                  </a:gsLst>
                  <a:lin ang="10800000" scaled="0"/>
                </a:gradFill>
                <a:effectLst>
                  <a:outerShdw dist="50800" sx="1000" sy="1000" algn="ctr" rotWithShape="0">
                    <a:srgbClr val="000000"/>
                  </a:outerShdw>
                </a:effectLst>
                <a:latin typeface="Arial" panose="020B0604020202020204" pitchFamily="34" charset="0"/>
                <a:ea typeface="Arial" panose="020B0604020202020204" pitchFamily="34" charset="0"/>
              </a:rPr>
              <a:t>PRINCIPLES OF HEALTHCARE</a:t>
            </a:r>
          </a:p>
        </p:txBody>
      </p:sp>
      <p:sp>
        <p:nvSpPr>
          <p:cNvPr id="17" name="天启设计模板，盗取必究"/>
          <p:cNvSpPr/>
          <p:nvPr/>
        </p:nvSpPr>
        <p:spPr>
          <a:xfrm>
            <a:off x="3009902" y="2592659"/>
            <a:ext cx="7240270" cy="2717165"/>
          </a:xfrm>
          <a:prstGeom prst="rect">
            <a:avLst/>
          </a:prstGeom>
          <a:solidFill>
            <a:srgbClr val="FFC769"/>
          </a:solidFill>
          <a:ln>
            <a:noFill/>
          </a:ln>
          <a:effectLst>
            <a:outerShdw blurRad="50800" dist="50800" dir="54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panose="020B0604020202020204" pitchFamily="34" charset="0"/>
              <a:sym typeface="Arial" panose="020B0604020202020204" pitchFamily="34" charset="0"/>
            </a:endParaRPr>
          </a:p>
        </p:txBody>
      </p:sp>
      <p:sp>
        <p:nvSpPr>
          <p:cNvPr id="18" name="Text Box 17"/>
          <p:cNvSpPr txBox="1"/>
          <p:nvPr/>
        </p:nvSpPr>
        <p:spPr>
          <a:xfrm>
            <a:off x="3364235" y="3074623"/>
            <a:ext cx="6407150" cy="1477328"/>
          </a:xfrm>
          <a:prstGeom prst="rect">
            <a:avLst/>
          </a:prstGeom>
          <a:noFill/>
        </p:spPr>
        <p:txBody>
          <a:bodyPr wrap="square" rtlCol="0">
            <a:spAutoFit/>
          </a:bodyPr>
          <a:lstStyle/>
          <a:p>
            <a:pPr algn="just"/>
            <a:r>
              <a:rPr lang="sr-Latn-RS" altLang="zh-CN" b="1" dirty="0">
                <a:latin typeface="Arial" panose="020B0604020202020204" pitchFamily="34" charset="0"/>
                <a:ea typeface="Arial" panose="020B0604020202020204" pitchFamily="34" charset="0"/>
                <a:sym typeface="+mn-ea"/>
              </a:rPr>
              <a:t>Principles of healthcare worldwide are fundamental guidelines that steer the organization, provision, and management of healthcare services at a global level. These principles are promoted to ensure high-quality, accessible, and equitable healthcare for all individuals.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616</TotalTime>
  <Words>2612</Words>
  <Application>Microsoft Office PowerPoint</Application>
  <PresentationFormat>Custom</PresentationFormat>
  <Paragraphs>184</Paragraphs>
  <Slides>45</Slides>
  <Notes>7</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Slide 1</vt:lpstr>
      <vt:lpstr>Slide 2</vt:lpstr>
      <vt:lpstr>Slide 3</vt:lpstr>
      <vt:lpstr>Health service</vt:lpstr>
      <vt:lpstr>What constitutes a health service </vt:lpstr>
      <vt:lpstr>Conditions for the establishment of health institutions </vt:lpstr>
      <vt:lpstr>Slide 7</vt:lpstr>
      <vt:lpstr>Slide 8</vt:lpstr>
      <vt:lpstr>Slide 9</vt:lpstr>
      <vt:lpstr>Slide 10</vt:lpstr>
      <vt:lpstr>Slide 11</vt:lpstr>
      <vt:lpstr>Slide 12</vt:lpstr>
      <vt:lpstr>Slide 13</vt:lpstr>
      <vt:lpstr>Slide 14</vt:lpstr>
      <vt:lpstr>Slide 15</vt:lpstr>
      <vt:lpstr>Slide 16</vt:lpstr>
      <vt:lpstr>                   LEVELS OF CARE </vt:lpstr>
      <vt:lpstr>                   LEVELS OF CARE </vt:lpstr>
      <vt:lpstr>Primary health care</vt:lpstr>
      <vt:lpstr>Slide 20</vt:lpstr>
      <vt:lpstr>Secondary health care </vt:lpstr>
      <vt:lpstr>Tertiary health care</vt:lpstr>
      <vt:lpstr>HEALTHCARE WORKERS AND HEALTHCARE ASSOCIATES </vt:lpstr>
      <vt:lpstr>HEALTHCARE WORKERS AND HEALTHCARE ASSOCIATES </vt:lpstr>
      <vt:lpstr>Slide 25</vt:lpstr>
      <vt:lpstr>Slide 26</vt:lpstr>
      <vt:lpstr>Slide 27</vt:lpstr>
      <vt:lpstr>Slide 28</vt:lpstr>
      <vt:lpstr>Slide 29</vt:lpstr>
      <vt:lpstr>Slide 30</vt:lpstr>
      <vt:lpstr>Primary level-Institution</vt:lpstr>
      <vt:lpstr>Health centre </vt:lpstr>
      <vt:lpstr>Health centre </vt:lpstr>
      <vt:lpstr>Pharmacy institution</vt:lpstr>
      <vt:lpstr>Pharmacy institution</vt:lpstr>
      <vt:lpstr>Slide 36</vt:lpstr>
      <vt:lpstr>Slide 37</vt:lpstr>
      <vt:lpstr>Slide 38</vt:lpstr>
      <vt:lpstr>Slide 39</vt:lpstr>
      <vt:lpstr>Slide 40</vt:lpstr>
      <vt:lpstr>Slide 41</vt:lpstr>
      <vt:lpstr>Slide 42</vt:lpstr>
      <vt:lpstr>Slide 43</vt:lpstr>
      <vt:lpstr>                    Institutions</vt:lpstr>
      <vt:lpstr>Slide 45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Korisnik</cp:lastModifiedBy>
  <cp:revision>87</cp:revision>
  <dcterms:created xsi:type="dcterms:W3CDTF">2019-09-16T09:09:00Z</dcterms:created>
  <dcterms:modified xsi:type="dcterms:W3CDTF">2024-09-03T11:56:29Z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1033-11.2.0.11481</vt:lpwstr>
  </property>
  <property fmtid="{D5CDD505-2E9C-101B-9397-08002B2CF9AE}" pid="3" name="ICV">
    <vt:lpwstr>DED6EDE306344CECA0FCE33A6CF9327B</vt:lpwstr>
  </property>
</Properties>
</file>